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92" r:id="rId2"/>
  </p:sldMasterIdLst>
  <p:notesMasterIdLst>
    <p:notesMasterId r:id="rId16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416" r:id="rId15"/>
    <p:sldId id="417" r:id="rId16"/>
    <p:sldId id="418" r:id="rId17"/>
    <p:sldId id="268" r:id="rId18"/>
    <p:sldId id="269" r:id="rId19"/>
    <p:sldId id="270" r:id="rId20"/>
    <p:sldId id="271" r:id="rId21"/>
    <p:sldId id="272" r:id="rId22"/>
    <p:sldId id="273" r:id="rId23"/>
    <p:sldId id="274" r:id="rId24"/>
    <p:sldId id="275" r:id="rId25"/>
    <p:sldId id="276" r:id="rId26"/>
    <p:sldId id="277" r:id="rId27"/>
    <p:sldId id="415" r:id="rId28"/>
    <p:sldId id="278" r:id="rId29"/>
    <p:sldId id="279" r:id="rId30"/>
    <p:sldId id="280" r:id="rId31"/>
    <p:sldId id="281" r:id="rId32"/>
    <p:sldId id="282" r:id="rId33"/>
    <p:sldId id="283" r:id="rId34"/>
    <p:sldId id="284" r:id="rId35"/>
    <p:sldId id="285" r:id="rId36"/>
    <p:sldId id="286" r:id="rId37"/>
    <p:sldId id="422" r:id="rId38"/>
    <p:sldId id="421"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11" r:id="rId58"/>
    <p:sldId id="312" r:id="rId59"/>
    <p:sldId id="313" r:id="rId60"/>
    <p:sldId id="314" r:id="rId61"/>
    <p:sldId id="315" r:id="rId62"/>
    <p:sldId id="316" r:id="rId63"/>
    <p:sldId id="317" r:id="rId64"/>
    <p:sldId id="318" r:id="rId65"/>
    <p:sldId id="305" r:id="rId66"/>
    <p:sldId id="306" r:id="rId67"/>
    <p:sldId id="307" r:id="rId68"/>
    <p:sldId id="308" r:id="rId69"/>
    <p:sldId id="309" r:id="rId70"/>
    <p:sldId id="310" r:id="rId71"/>
    <p:sldId id="319" r:id="rId72"/>
    <p:sldId id="320" r:id="rId73"/>
    <p:sldId id="321" r:id="rId74"/>
    <p:sldId id="322" r:id="rId75"/>
    <p:sldId id="323" r:id="rId76"/>
    <p:sldId id="324" r:id="rId77"/>
    <p:sldId id="325" r:id="rId78"/>
    <p:sldId id="326" r:id="rId79"/>
    <p:sldId id="327" r:id="rId80"/>
    <p:sldId id="328"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4" r:id="rId162"/>
    <p:sldId id="410" r:id="rId163"/>
    <p:sldId id="411" r:id="rId164"/>
    <p:sldId id="412" r:id="rId165"/>
    <p:sldId id="419" r:id="rId166"/>
    <p:sldId id="420" r:id="rId167"/>
    <p:sldId id="413" r:id="rId1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9859"/>
    <a:srgbClr val="CBD5EE"/>
    <a:srgbClr val="D0D9F3"/>
    <a:srgbClr val="8ACFEC"/>
    <a:srgbClr val="8FCEEC"/>
    <a:srgbClr val="AEDAF3"/>
    <a:srgbClr val="BDDAF1"/>
    <a:srgbClr val="D5D0EC"/>
    <a:srgbClr val="BFDEF4"/>
    <a:srgbClr val="BEDE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48071" autoAdjust="0"/>
  </p:normalViewPr>
  <p:slideViewPr>
    <p:cSldViewPr>
      <p:cViewPr varScale="1">
        <p:scale>
          <a:sx n="86" d="100"/>
          <a:sy n="86" d="100"/>
        </p:scale>
        <p:origin x="84" y="2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viewProps" Target="view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21088-53C8-4B4D-ABE2-8A3A39CCA7A9}" type="datetimeFigureOut">
              <a:rPr lang="en-US" smtClean="0"/>
              <a:t>3/21/2019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9235A5-94A4-4DEA-B9C3-3662E75FE63E}" type="slidenum">
              <a:rPr lang="en-US" smtClean="0"/>
              <a:t>‹#›</a:t>
            </a:fld>
            <a:endParaRPr lang="en-US"/>
          </a:p>
        </p:txBody>
      </p:sp>
    </p:spTree>
    <p:extLst>
      <p:ext uri="{BB962C8B-B14F-4D97-AF65-F5344CB8AC3E}">
        <p14:creationId xmlns:p14="http://schemas.microsoft.com/office/powerpoint/2010/main" val="2598942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503238"/>
            <a:ext cx="3140075" cy="2354262"/>
          </a:xfrm>
        </p:spPr>
      </p:sp>
      <p:sp>
        <p:nvSpPr>
          <p:cNvPr id="3" name="Notes Placeholder 2"/>
          <p:cNvSpPr>
            <a:spLocks noGrp="1"/>
          </p:cNvSpPr>
          <p:nvPr>
            <p:ph type="body" idx="1"/>
          </p:nvPr>
        </p:nvSpPr>
        <p:spPr/>
        <p:txBody>
          <a:bodyPr>
            <a:normAutofit fontScale="85000" lnSpcReduction="20000"/>
          </a:bodyPr>
          <a:lstStyle/>
          <a:p>
            <a:r>
              <a:rPr lang="en-US" sz="1400" b="1" i="0" baseline="0" dirty="0"/>
              <a:t>Darkened picture background with full-color circle</a:t>
            </a:r>
          </a:p>
          <a:p>
            <a:r>
              <a:rPr lang="en-US" sz="1400" b="0" baseline="0" dirty="0"/>
              <a:t>(Intermediate)</a:t>
            </a:r>
          </a:p>
          <a:p>
            <a:endParaRPr lang="en-US" sz="1200" dirty="0"/>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a:t>Tip</a:t>
            </a:r>
            <a:r>
              <a:rPr lang="en-US" sz="1200" baseline="0" dirty="0"/>
              <a:t>: For best results with the picture overlay on this slide, use a picture that is the same dimensions as the slide: 10” wide and 7.5” high. If the picture is not the same width and height, resize or crop to those dimensions before following the instructions below. </a:t>
            </a:r>
          </a:p>
          <a:p>
            <a:endParaRPr lang="en-US" sz="1200" dirty="0"/>
          </a:p>
          <a:p>
            <a:endParaRPr lang="en-US" sz="1200" dirty="0"/>
          </a:p>
          <a:p>
            <a:r>
              <a:rPr lang="en-US" sz="1200" b="0" dirty="0"/>
              <a:t>To reproduce the background effects on this</a:t>
            </a:r>
            <a:r>
              <a:rPr lang="en-US" sz="1200" b="0" baseline="0" dirty="0"/>
              <a:t> slide, do the following:</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aseline="0" dirty="0"/>
              <a:t>On the </a:t>
            </a:r>
            <a:r>
              <a:rPr lang="en-US" sz="1200" b="1" baseline="0" dirty="0"/>
              <a:t>Home</a:t>
            </a:r>
            <a:r>
              <a:rPr lang="en-US" sz="1200" baseline="0" dirty="0"/>
              <a:t> tab, in the </a:t>
            </a:r>
            <a:r>
              <a:rPr lang="en-US" sz="1200" b="1" baseline="0" dirty="0"/>
              <a:t>Slides</a:t>
            </a:r>
            <a:r>
              <a:rPr lang="en-US" sz="1200" baseline="0" dirty="0"/>
              <a:t> group, click </a:t>
            </a:r>
            <a:r>
              <a:rPr lang="en-US" sz="1200" b="1" baseline="0" dirty="0"/>
              <a:t>Layout</a:t>
            </a:r>
            <a:r>
              <a:rPr lang="en-US" sz="1200" b="0" baseline="0" dirty="0"/>
              <a:t>,</a:t>
            </a:r>
            <a:r>
              <a:rPr lang="en-US" sz="1200" baseline="0" dirty="0"/>
              <a:t> and then click </a:t>
            </a:r>
            <a:r>
              <a:rPr lang="en-US" sz="1200" b="1" baseline="0" dirty="0"/>
              <a:t>Blank</a:t>
            </a:r>
            <a:r>
              <a:rPr lang="en-US" sz="1200" baseline="0" dirty="0"/>
              <a:t>. </a:t>
            </a:r>
          </a:p>
          <a:p>
            <a:pPr marL="228600" indent="-228600">
              <a:buFont typeface="+mj-lt"/>
              <a:buAutoNum type="arabicPeriod"/>
            </a:pPr>
            <a:r>
              <a:rPr lang="en-US" sz="1200" b="0" dirty="0"/>
              <a:t>Right-click the slide</a:t>
            </a:r>
            <a:r>
              <a:rPr lang="en-US" sz="1200" b="0" baseline="0" dirty="0"/>
              <a:t> and then click </a:t>
            </a:r>
            <a:r>
              <a:rPr lang="en-US" sz="1200" b="1" dirty="0"/>
              <a:t>Format</a:t>
            </a:r>
            <a:r>
              <a:rPr lang="en-US" sz="1200" b="0" baseline="0" dirty="0"/>
              <a:t> </a:t>
            </a:r>
            <a:r>
              <a:rPr lang="en-US" sz="1200" b="1" baseline="0" dirty="0"/>
              <a:t>Background</a:t>
            </a:r>
            <a:r>
              <a:rPr lang="en-US" sz="1200" b="0" baseline="0" dirty="0"/>
              <a:t>.</a:t>
            </a:r>
          </a:p>
          <a:p>
            <a:pPr marL="228600" indent="-228600">
              <a:buFont typeface="+mj-lt"/>
              <a:buAutoNum type="arabicPeriod"/>
            </a:pPr>
            <a:r>
              <a:rPr lang="en-US" sz="1200" b="0" baseline="0" dirty="0"/>
              <a:t>In the </a:t>
            </a:r>
            <a:r>
              <a:rPr lang="en-US" sz="1200" b="1" baseline="0" dirty="0"/>
              <a:t>Format Background</a:t>
            </a:r>
            <a:r>
              <a:rPr lang="en-US" sz="1200" b="0" baseline="0" dirty="0"/>
              <a:t> dialog box, click </a:t>
            </a:r>
            <a:r>
              <a:rPr lang="en-US" sz="1200" b="1" baseline="0" dirty="0"/>
              <a:t>Fill</a:t>
            </a:r>
            <a:r>
              <a:rPr lang="en-US" sz="1200" b="0" baseline="0" dirty="0"/>
              <a:t> in the left pane. In the </a:t>
            </a:r>
            <a:r>
              <a:rPr lang="en-US" sz="1200" b="1" baseline="0" dirty="0"/>
              <a:t>Fill</a:t>
            </a:r>
            <a:r>
              <a:rPr lang="en-US" sz="1200" b="0" baseline="0" dirty="0"/>
              <a:t> pane, select </a:t>
            </a:r>
            <a:r>
              <a:rPr lang="en-US" sz="1200" b="1" baseline="0" dirty="0"/>
              <a:t>Picture or texture fill</a:t>
            </a:r>
            <a:r>
              <a:rPr lang="en-US" sz="1200" b="0" baseline="0" dirty="0"/>
              <a:t>, and then under </a:t>
            </a:r>
            <a:r>
              <a:rPr lang="en-US" sz="1200" b="1" baseline="0" dirty="0"/>
              <a:t>Insert from</a:t>
            </a:r>
            <a:r>
              <a:rPr lang="en-US" sz="1200" b="0" baseline="0" dirty="0"/>
              <a:t>, click </a:t>
            </a:r>
            <a:r>
              <a:rPr lang="en-US" sz="1200" b="1" baseline="0" dirty="0"/>
              <a:t>File</a:t>
            </a:r>
            <a:r>
              <a:rPr lang="en-US" sz="1200" b="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t>In the </a:t>
            </a:r>
            <a:r>
              <a:rPr lang="en-US" sz="1200" b="1" baseline="0" dirty="0"/>
              <a:t>Insert Picture </a:t>
            </a:r>
            <a:r>
              <a:rPr lang="en-US" sz="1200" b="0" baseline="0" dirty="0"/>
              <a:t>dialog box, select a picture, and then click </a:t>
            </a:r>
            <a:r>
              <a:rPr lang="en-US" sz="1200" b="1" baseline="0" dirty="0"/>
              <a:t>Insert</a:t>
            </a:r>
            <a:r>
              <a:rPr lang="en-US" sz="1200" b="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t>Also in the </a:t>
            </a:r>
            <a:r>
              <a:rPr lang="en-US" sz="1200" b="1" baseline="0" dirty="0"/>
              <a:t>Format Background </a:t>
            </a:r>
            <a:r>
              <a:rPr lang="en-US" sz="1200" b="0" baseline="0" dirty="0"/>
              <a:t>dialog box, click </a:t>
            </a:r>
            <a:r>
              <a:rPr lang="en-US" sz="1200" b="1" baseline="0" dirty="0"/>
              <a:t>Picture</a:t>
            </a:r>
            <a:r>
              <a:rPr lang="en-US" sz="1200" b="0" baseline="0" dirty="0"/>
              <a:t> in the left pane, and then do the following in the </a:t>
            </a:r>
            <a:r>
              <a:rPr lang="en-US" sz="1200" b="1" baseline="0" dirty="0"/>
              <a:t>Picture</a:t>
            </a:r>
            <a:r>
              <a:rPr lang="en-US" sz="1200" b="0" baseline="0" dirty="0"/>
              <a:t> pane: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Click the button next to </a:t>
            </a:r>
            <a:r>
              <a:rPr lang="en-US" sz="1200" b="1" baseline="0" dirty="0"/>
              <a:t>Recolor</a:t>
            </a:r>
            <a:r>
              <a:rPr lang="en-US" sz="1200" b="0" baseline="0" dirty="0"/>
              <a:t>, and then under </a:t>
            </a:r>
            <a:r>
              <a:rPr lang="en-US" sz="1200" b="1" baseline="0" dirty="0"/>
              <a:t>Color Modes</a:t>
            </a:r>
            <a:r>
              <a:rPr lang="en-US" sz="1200" b="0" baseline="0" dirty="0"/>
              <a:t>, click </a:t>
            </a:r>
            <a:r>
              <a:rPr lang="en-US" sz="1200" b="1" baseline="0" dirty="0"/>
              <a:t>Grayscale </a:t>
            </a:r>
            <a:r>
              <a:rPr lang="en-US" sz="1200" b="0" baseline="0" dirty="0"/>
              <a:t>(first option from the left). </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In the </a:t>
            </a:r>
            <a:r>
              <a:rPr lang="en-US" sz="1200" b="1" baseline="0" dirty="0"/>
              <a:t>Brightness</a:t>
            </a:r>
            <a:r>
              <a:rPr lang="en-US" sz="1200" b="0" baseline="0" dirty="0"/>
              <a:t> box, enter </a:t>
            </a:r>
            <a:r>
              <a:rPr lang="en-US" sz="1200" b="1" baseline="0" dirty="0"/>
              <a:t>-50%</a:t>
            </a:r>
            <a:r>
              <a:rPr lang="en-US" sz="1200" b="0" baseline="0" dirty="0"/>
              <a:t>.</a:t>
            </a:r>
          </a:p>
          <a:p>
            <a:pPr marL="685800" marR="0" lvl="1" indent="-2286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0" baseline="0" dirty="0"/>
              <a:t>In the </a:t>
            </a:r>
            <a:r>
              <a:rPr lang="en-US" sz="1200" b="1" baseline="0" dirty="0"/>
              <a:t>Contrast</a:t>
            </a:r>
            <a:r>
              <a:rPr lang="en-US" sz="1200" b="0" baseline="0" dirty="0"/>
              <a:t> box, enter </a:t>
            </a:r>
            <a:r>
              <a:rPr lang="en-US" sz="1200" b="1" baseline="0" dirty="0"/>
              <a:t>-60%</a:t>
            </a:r>
            <a:r>
              <a:rPr lang="en-US" sz="1200" b="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t>On the </a:t>
            </a:r>
            <a:r>
              <a:rPr lang="en-US" sz="1200" b="1" baseline="0" dirty="0"/>
              <a:t>Insert</a:t>
            </a:r>
            <a:r>
              <a:rPr lang="en-US" sz="1200" b="0" baseline="0" dirty="0"/>
              <a:t> tab, in the </a:t>
            </a:r>
            <a:r>
              <a:rPr lang="en-US" sz="1200" b="1" baseline="0" dirty="0"/>
              <a:t>Images</a:t>
            </a:r>
            <a:r>
              <a:rPr lang="en-US" sz="1200" b="0" baseline="0" dirty="0"/>
              <a:t> group, click </a:t>
            </a:r>
            <a:r>
              <a:rPr lang="en-US" sz="1200" b="1" baseline="0" dirty="0"/>
              <a:t>Picture</a:t>
            </a:r>
            <a:r>
              <a:rPr lang="en-US" sz="1200" b="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baseline="0" dirty="0"/>
              <a:t>In the </a:t>
            </a:r>
            <a:r>
              <a:rPr lang="en-US" sz="1200" b="1" baseline="0" dirty="0"/>
              <a:t>Insert Picture </a:t>
            </a:r>
            <a:r>
              <a:rPr lang="en-US" sz="1200" b="0" baseline="0" dirty="0"/>
              <a:t>dialog box, select the same picture used for the background, and then click </a:t>
            </a:r>
            <a:r>
              <a:rPr lang="en-US" sz="1200" b="1" baseline="0" dirty="0"/>
              <a:t>Insert</a:t>
            </a:r>
            <a:r>
              <a:rPr lang="en-US" sz="1200" b="0" baseline="0" dirty="0"/>
              <a:t>.</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0" i="0" baseline="0" dirty="0"/>
              <a:t>On the </a:t>
            </a:r>
            <a:r>
              <a:rPr lang="en-US" sz="1200" b="1" i="0" baseline="0" dirty="0"/>
              <a:t>Home</a:t>
            </a:r>
            <a:r>
              <a:rPr lang="en-US" sz="1200" b="0" i="0" baseline="0" dirty="0"/>
              <a:t> tab, in the </a:t>
            </a:r>
            <a:r>
              <a:rPr lang="en-US" sz="1200" b="1" i="0" baseline="0" dirty="0"/>
              <a:t>Drawing</a:t>
            </a:r>
            <a:r>
              <a:rPr lang="en-US" sz="1200" b="0" i="0" baseline="0" dirty="0"/>
              <a:t> group, click </a:t>
            </a:r>
            <a:r>
              <a:rPr lang="en-US" sz="1200" b="1" i="0" baseline="0" dirty="0"/>
              <a:t>Shape Effects</a:t>
            </a:r>
            <a:r>
              <a:rPr lang="en-US" sz="1200" b="0" i="0" baseline="0" dirty="0"/>
              <a:t>, point to </a:t>
            </a:r>
            <a:r>
              <a:rPr lang="en-US" sz="1200" b="1" i="0" baseline="0" dirty="0"/>
              <a:t>Soft Edges</a:t>
            </a:r>
            <a:r>
              <a:rPr lang="en-US" sz="1200" b="0" i="0" baseline="0" dirty="0"/>
              <a:t>, and then click </a:t>
            </a:r>
            <a:r>
              <a:rPr lang="en-US" sz="1200" b="1" i="0" baseline="0" dirty="0"/>
              <a:t>10 Point</a:t>
            </a:r>
            <a:r>
              <a:rPr lang="en-US" sz="1200" b="0" i="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0" i="0" baseline="0" dirty="0"/>
              <a:t>Under </a:t>
            </a:r>
            <a:r>
              <a:rPr lang="en-US" sz="1200" b="1" i="0" baseline="0" dirty="0"/>
              <a:t>Picture Tools</a:t>
            </a:r>
            <a:r>
              <a:rPr lang="en-US" sz="1200" b="0" i="0" baseline="0" dirty="0"/>
              <a:t>, on the </a:t>
            </a:r>
            <a:r>
              <a:rPr lang="en-US" sz="1200" b="1" i="0" baseline="0" dirty="0"/>
              <a:t>Format</a:t>
            </a:r>
            <a:r>
              <a:rPr lang="en-US" sz="1200" b="0" i="0" baseline="0" dirty="0"/>
              <a:t> tab, in the </a:t>
            </a:r>
            <a:r>
              <a:rPr lang="en-US" sz="1200" b="1" i="0" baseline="0" dirty="0"/>
              <a:t>Size </a:t>
            </a:r>
            <a:r>
              <a:rPr lang="en-US" sz="1200" b="0" i="0" baseline="0" dirty="0"/>
              <a:t>group, </a:t>
            </a:r>
            <a:r>
              <a:rPr lang="en-US" sz="1200" kern="1200" dirty="0">
                <a:solidFill>
                  <a:schemeClr val="tx1"/>
                </a:solidFill>
                <a:effectLst/>
                <a:latin typeface="+mn-lt"/>
                <a:ea typeface="+mn-ea"/>
                <a:cs typeface="+mn-cs"/>
              </a:rPr>
              <a:t>click the down arrow under </a:t>
            </a:r>
            <a:r>
              <a:rPr lang="en-US" sz="1200" b="1" kern="1200" dirty="0">
                <a:solidFill>
                  <a:schemeClr val="tx1"/>
                </a:solidFill>
                <a:effectLst/>
                <a:latin typeface="+mn-lt"/>
                <a:ea typeface="+mn-ea"/>
                <a:cs typeface="+mn-cs"/>
              </a:rPr>
              <a:t>Crop</a:t>
            </a:r>
            <a:r>
              <a:rPr lang="en-US" sz="1200" kern="1200" dirty="0">
                <a:solidFill>
                  <a:schemeClr val="tx1"/>
                </a:solidFill>
                <a:effectLst/>
                <a:latin typeface="+mn-lt"/>
                <a:ea typeface="+mn-ea"/>
                <a:cs typeface="+mn-cs"/>
              </a:rPr>
              <a:t>, click </a:t>
            </a:r>
            <a:r>
              <a:rPr lang="en-US" sz="1200" b="1" kern="1200" dirty="0">
                <a:solidFill>
                  <a:schemeClr val="tx1"/>
                </a:solidFill>
                <a:effectLst/>
                <a:latin typeface="+mn-lt"/>
                <a:ea typeface="+mn-ea"/>
                <a:cs typeface="+mn-cs"/>
              </a:rPr>
              <a:t>Crop to Shape</a:t>
            </a:r>
            <a:r>
              <a:rPr lang="en-US" sz="1200" kern="1200" dirty="0">
                <a:solidFill>
                  <a:schemeClr val="tx1"/>
                </a:solidFill>
                <a:effectLst/>
                <a:latin typeface="+mn-lt"/>
                <a:ea typeface="+mn-ea"/>
                <a:cs typeface="+mn-cs"/>
              </a:rPr>
              <a:t>, and then under </a:t>
            </a:r>
            <a:r>
              <a:rPr lang="en-US" sz="1200" b="1" kern="1200" dirty="0">
                <a:solidFill>
                  <a:schemeClr val="tx1"/>
                </a:solidFill>
                <a:effectLst/>
                <a:latin typeface="+mn-lt"/>
                <a:ea typeface="+mn-ea"/>
                <a:cs typeface="+mn-cs"/>
              </a:rPr>
              <a:t>Basic Shapes</a:t>
            </a:r>
            <a:r>
              <a:rPr lang="en-US" sz="1200" kern="1200" dirty="0">
                <a:solidFill>
                  <a:schemeClr val="tx1"/>
                </a:solidFill>
                <a:effectLst/>
                <a:latin typeface="+mn-lt"/>
                <a:ea typeface="+mn-ea"/>
                <a:cs typeface="+mn-cs"/>
              </a:rPr>
              <a:t>, click </a:t>
            </a:r>
            <a:r>
              <a:rPr lang="en-US" sz="1200" b="1" kern="1200" dirty="0">
                <a:solidFill>
                  <a:schemeClr val="tx1"/>
                </a:solidFill>
                <a:effectLst/>
                <a:latin typeface="+mn-lt"/>
                <a:ea typeface="+mn-ea"/>
                <a:cs typeface="+mn-cs"/>
              </a:rPr>
              <a:t>Oval</a:t>
            </a:r>
            <a:r>
              <a:rPr lang="en-US" sz="1200" kern="1200" dirty="0">
                <a:solidFill>
                  <a:schemeClr val="tx1"/>
                </a:solidFill>
                <a:effectLst/>
                <a:latin typeface="+mn-lt"/>
                <a:ea typeface="+mn-ea"/>
                <a:cs typeface="+mn-cs"/>
              </a:rPr>
              <a:t> (first row, first option from the left)</a:t>
            </a:r>
            <a:r>
              <a:rPr lang="en-US" sz="1200" b="0" i="0" baseline="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startAt="8"/>
              <a:tabLst/>
              <a:defRPr/>
            </a:pPr>
            <a:r>
              <a:rPr lang="en-US" sz="1200" b="0" i="0" baseline="0" dirty="0"/>
              <a:t>Select the oval. </a:t>
            </a:r>
            <a:r>
              <a:rPr lang="en-US" sz="1200" i="0" baseline="0" dirty="0"/>
              <a:t>Under </a:t>
            </a:r>
            <a:r>
              <a:rPr lang="en-US" sz="1200" b="1" i="0" baseline="0" dirty="0"/>
              <a:t>Picture Tools</a:t>
            </a:r>
            <a:r>
              <a:rPr lang="en-US" sz="1200" i="0" baseline="0" dirty="0"/>
              <a:t>, on the </a:t>
            </a:r>
            <a:r>
              <a:rPr lang="en-US" sz="1200" b="1" i="0" baseline="0" dirty="0"/>
              <a:t>Format</a:t>
            </a:r>
            <a:r>
              <a:rPr lang="en-US" sz="1200" i="0" baseline="0" dirty="0"/>
              <a:t> tab, in the bottom right corner of the </a:t>
            </a:r>
            <a:r>
              <a:rPr lang="en-US" sz="1200" b="1" i="0" baseline="0" dirty="0"/>
              <a:t>Size</a:t>
            </a:r>
            <a:r>
              <a:rPr lang="en-US" sz="1200" i="0" baseline="0" dirty="0"/>
              <a:t> group, click the </a:t>
            </a:r>
            <a:r>
              <a:rPr lang="en-US" sz="1200" b="1" dirty="0"/>
              <a:t>Size and Position</a:t>
            </a:r>
            <a:r>
              <a:rPr lang="en-US" sz="1200" b="0" dirty="0"/>
              <a:t> dialog</a:t>
            </a:r>
            <a:r>
              <a:rPr lang="en-US" sz="1200" b="0" baseline="0" dirty="0"/>
              <a:t> box launcher. </a:t>
            </a:r>
            <a:r>
              <a:rPr lang="en-US" sz="1200" dirty="0"/>
              <a:t>In the </a:t>
            </a:r>
            <a:r>
              <a:rPr lang="en-US" sz="1200" b="1" dirty="0"/>
              <a:t>Size and Position </a:t>
            </a:r>
            <a:r>
              <a:rPr lang="en-US" sz="1200" dirty="0"/>
              <a:t> dialog box</a:t>
            </a:r>
            <a:r>
              <a:rPr lang="en-US" sz="1200" baseline="0" dirty="0"/>
              <a:t>, o</a:t>
            </a:r>
            <a:r>
              <a:rPr lang="en-US" sz="1200" dirty="0"/>
              <a:t>n the </a:t>
            </a:r>
            <a:r>
              <a:rPr lang="en-US" sz="1200" b="1" dirty="0"/>
              <a:t>Size</a:t>
            </a:r>
            <a:r>
              <a:rPr lang="en-US" sz="1200" dirty="0"/>
              <a:t> tab, </a:t>
            </a:r>
            <a:r>
              <a:rPr lang="en-US" sz="1200" baseline="0" dirty="0"/>
              <a:t>under </a:t>
            </a:r>
            <a:r>
              <a:rPr lang="en-US" sz="1200" b="1" baseline="0" dirty="0"/>
              <a:t>Crop from</a:t>
            </a:r>
            <a:r>
              <a:rPr lang="en-US" sz="1200" b="0" baseline="0" dirty="0"/>
              <a:t>,</a:t>
            </a:r>
            <a:r>
              <a:rPr lang="en-US" sz="1200" b="1" baseline="0" dirty="0"/>
              <a:t> </a:t>
            </a:r>
            <a:r>
              <a:rPr lang="en-US" sz="1200" baseline="0" dirty="0"/>
              <a:t>enter values into the </a:t>
            </a:r>
            <a:r>
              <a:rPr lang="en-US" sz="1200" b="1" baseline="0" dirty="0"/>
              <a:t>Left</a:t>
            </a:r>
            <a:r>
              <a:rPr lang="en-US" sz="1200" baseline="0" dirty="0"/>
              <a:t>, </a:t>
            </a:r>
            <a:r>
              <a:rPr lang="en-US" sz="1200" b="1" baseline="0" dirty="0"/>
              <a:t>Right</a:t>
            </a:r>
            <a:r>
              <a:rPr lang="en-US" sz="1200" baseline="0" dirty="0"/>
              <a:t>, </a:t>
            </a:r>
            <a:r>
              <a:rPr lang="en-US" sz="1200" b="1" baseline="0" dirty="0"/>
              <a:t>Top</a:t>
            </a:r>
            <a:r>
              <a:rPr lang="en-US" sz="1200" baseline="0" dirty="0"/>
              <a:t>, and </a:t>
            </a:r>
            <a:r>
              <a:rPr lang="en-US" sz="1200" b="1" baseline="0" dirty="0"/>
              <a:t>Bottom</a:t>
            </a:r>
            <a:r>
              <a:rPr lang="en-US" sz="1200" baseline="0" dirty="0"/>
              <a:t> boxes to crop the oval as needed. </a:t>
            </a:r>
            <a:endParaRPr lang="en-US" sz="1200" dirty="0"/>
          </a:p>
          <a:p>
            <a:pPr marL="685800" marR="0" lvl="1"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002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0654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72832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a:xfrm>
            <a:off x="1007534" y="0"/>
            <a:ext cx="5898825"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6906359"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958856" y="3428999"/>
            <a:ext cx="4138550" cy="2268559"/>
          </a:xfrm>
        </p:spPr>
        <p:txBody>
          <a:bodyPr anchor="t">
            <a:normAutofit/>
          </a:bodyPr>
          <a:lstStyle>
            <a:lvl1pPr algn="r">
              <a:defRPr sz="4200"/>
            </a:lvl1pPr>
          </a:lstStyle>
          <a:p>
            <a:r>
              <a:rPr lang="en-US" smtClean="0"/>
              <a:t>Click to edit Master title style</a:t>
            </a:r>
            <a:endParaRPr lang="en-US" dirty="0"/>
          </a:p>
        </p:txBody>
      </p:sp>
      <p:sp>
        <p:nvSpPr>
          <p:cNvPr id="3" name="Subtitle 2"/>
          <p:cNvSpPr>
            <a:spLocks noGrp="1"/>
          </p:cNvSpPr>
          <p:nvPr>
            <p:ph type="subTitle" idx="1"/>
          </p:nvPr>
        </p:nvSpPr>
        <p:spPr>
          <a:xfrm>
            <a:off x="2131292" y="2268787"/>
            <a:ext cx="3966114" cy="1160213"/>
          </a:xfrm>
        </p:spPr>
        <p:txBody>
          <a:bodyPr tIns="0" anchor="b">
            <a:normAutofit/>
          </a:bodyPr>
          <a:lstStyle>
            <a:lvl1pPr marL="0" indent="0" algn="r">
              <a:buNone/>
              <a:defRPr sz="1600" b="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rIns="45720"/>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
        <p:nvSpPr>
          <p:cNvPr id="24" name="TextBox 23"/>
          <p:cNvSpPr txBox="1"/>
          <p:nvPr/>
        </p:nvSpPr>
        <p:spPr>
          <a:xfrm>
            <a:off x="1641440" y="3262168"/>
            <a:ext cx="311727" cy="430887"/>
          </a:xfrm>
          <a:prstGeom prst="rect">
            <a:avLst/>
          </a:prstGeom>
          <a:noFill/>
        </p:spPr>
        <p:txBody>
          <a:bodyPr wrap="square" rtlCol="0">
            <a:spAutoFit/>
          </a:bodyPr>
          <a:lstStyle/>
          <a:p>
            <a:pPr algn="r"/>
            <a:r>
              <a:rPr lang="en-US" sz="2200" dirty="0">
                <a:solidFill>
                  <a:schemeClr val="accent6"/>
                </a:solidFill>
                <a:latin typeface="Wingdings 3" panose="05040102010807070707" pitchFamily="18" charset="2"/>
              </a:rPr>
              <a:t>z</a:t>
            </a:r>
            <a:endParaRPr lang="en-US" sz="22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654630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Rectangle 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
        <p:nvSpPr>
          <p:cNvPr id="7" name="TextBox 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911071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57405" y="3199028"/>
            <a:ext cx="5967420" cy="1372971"/>
          </a:xfrm>
        </p:spPr>
        <p:txBody>
          <a:bodyPr anchor="t">
            <a:normAutofit/>
          </a:bodyPr>
          <a:lstStyle>
            <a:lvl1pPr algn="r">
              <a:defRPr sz="2800"/>
            </a:lvl1pPr>
          </a:lstStyle>
          <a:p>
            <a:r>
              <a:rPr lang="en-US" smtClean="0"/>
              <a:t>Click to edit Master title style</a:t>
            </a:r>
            <a:endParaRPr lang="en-US" dirty="0"/>
          </a:p>
        </p:txBody>
      </p:sp>
      <p:sp>
        <p:nvSpPr>
          <p:cNvPr id="3" name="Text Placeholder 2"/>
          <p:cNvSpPr>
            <a:spLocks noGrp="1"/>
          </p:cNvSpPr>
          <p:nvPr>
            <p:ph type="body" idx="1"/>
          </p:nvPr>
        </p:nvSpPr>
        <p:spPr>
          <a:xfrm>
            <a:off x="2121131" y="2272143"/>
            <a:ext cx="5803294" cy="926885"/>
          </a:xfrm>
        </p:spPr>
        <p:txBody>
          <a:bodyPr tIns="0" anchor="b">
            <a:normAutofit/>
          </a:bodyPr>
          <a:lstStyle>
            <a:lvl1pPr marL="0" indent="0" algn="r">
              <a:buNone/>
              <a:defRPr sz="16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
        <p:nvSpPr>
          <p:cNvPr id="16" name="TextBox 15"/>
          <p:cNvSpPr txBox="1"/>
          <p:nvPr/>
        </p:nvSpPr>
        <p:spPr>
          <a:xfrm>
            <a:off x="1644924" y="3023993"/>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2170830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961426" y="805818"/>
            <a:ext cx="5882780" cy="10817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65406" y="2056800"/>
            <a:ext cx="2855547" cy="39931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84679" y="2056800"/>
            <a:ext cx="2859527" cy="39931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TextBox 18"/>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Tree>
    <p:extLst>
      <p:ext uri="{BB962C8B-B14F-4D97-AF65-F5344CB8AC3E}">
        <p14:creationId xmlns:p14="http://schemas.microsoft.com/office/powerpoint/2010/main" val="33648840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TextBox 23"/>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63589" y="805818"/>
            <a:ext cx="5880617" cy="107702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963589" y="2054563"/>
            <a:ext cx="2857364"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1962510" y="2851330"/>
            <a:ext cx="2858443" cy="31986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84679" y="2054563"/>
            <a:ext cx="2859527" cy="713818"/>
          </a:xfrm>
        </p:spPr>
        <p:txBody>
          <a:bodyPr anchor="b">
            <a:noAutofit/>
          </a:bodyPr>
          <a:lstStyle>
            <a:lvl1pPr marL="0" indent="0" algn="l">
              <a:lnSpc>
                <a:spcPct val="100000"/>
              </a:lnSpc>
              <a:buNone/>
              <a:defRPr sz="2000" b="0" cap="none" baseline="0">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984680" y="2851330"/>
            <a:ext cx="2859526" cy="31986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4242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extBox 15"/>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060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Rectangle 8"/>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59950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TextBox 21"/>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485983" y="1296618"/>
            <a:ext cx="2120703" cy="1889075"/>
          </a:xfrm>
        </p:spPr>
        <p:txBody>
          <a:bodyPr anchor="b">
            <a:normAutofit/>
          </a:bodyPr>
          <a:lstStyle>
            <a:lvl1pPr algn="l">
              <a:defRPr sz="2000"/>
            </a:lvl1pPr>
          </a:lstStyle>
          <a:p>
            <a:r>
              <a:rPr lang="en-US" smtClean="0"/>
              <a:t>Click to edit Master title style</a:t>
            </a:r>
            <a:endParaRPr lang="en-US" dirty="0"/>
          </a:p>
        </p:txBody>
      </p:sp>
      <p:sp>
        <p:nvSpPr>
          <p:cNvPr id="3" name="Content Placeholder 2"/>
          <p:cNvSpPr>
            <a:spLocks noGrp="1"/>
          </p:cNvSpPr>
          <p:nvPr>
            <p:ph idx="1"/>
          </p:nvPr>
        </p:nvSpPr>
        <p:spPr>
          <a:xfrm>
            <a:off x="4088538" y="805818"/>
            <a:ext cx="3755668" cy="52441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5982" y="3186155"/>
            <a:ext cx="2120703" cy="2386397"/>
          </a:xfrm>
        </p:spPr>
        <p:txBody>
          <a:bodyPr>
            <a:normAutofit/>
          </a:bodyPr>
          <a:lstStyle>
            <a:lvl1pPr marL="0" indent="0" algn="l">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3781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5415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TextBox 12"/>
          <p:cNvSpPr txBox="1"/>
          <p:nvPr/>
        </p:nvSpPr>
        <p:spPr>
          <a:xfrm>
            <a:off x="1179466" y="1127642"/>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3" name="Picture Placeholder 2"/>
          <p:cNvSpPr>
            <a:spLocks noGrp="1" noChangeAspect="1"/>
          </p:cNvSpPr>
          <p:nvPr>
            <p:ph type="pic" idx="1"/>
          </p:nvPr>
        </p:nvSpPr>
        <p:spPr>
          <a:xfrm>
            <a:off x="4582987" y="3229"/>
            <a:ext cx="3727769"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2" name="Title 1"/>
          <p:cNvSpPr>
            <a:spLocks noGrp="1"/>
          </p:cNvSpPr>
          <p:nvPr>
            <p:ph type="title"/>
          </p:nvPr>
        </p:nvSpPr>
        <p:spPr>
          <a:xfrm>
            <a:off x="1486671" y="1296618"/>
            <a:ext cx="2603212" cy="1886308"/>
          </a:xfrm>
        </p:spPr>
        <p:txBody>
          <a:bodyPr anchor="b">
            <a:normAutofit/>
          </a:bodyPr>
          <a:lstStyle>
            <a:lvl1pPr algn="l">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1485984" y="3182928"/>
            <a:ext cx="2603794" cy="2386394"/>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9545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extBox 16"/>
          <p:cNvSpPr txBox="1"/>
          <p:nvPr/>
        </p:nvSpPr>
        <p:spPr>
          <a:xfrm>
            <a:off x="1651862" y="636541"/>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58857" y="808057"/>
            <a:ext cx="5885350" cy="1077229"/>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120792" y="2049878"/>
            <a:ext cx="5723414" cy="4000066"/>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1984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8" name="Rectangle 17"/>
          <p:cNvSpPr/>
          <p:nvPr/>
        </p:nvSpPr>
        <p:spPr>
          <a:xfrm>
            <a:off x="1007534" y="0"/>
            <a:ext cx="731556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832116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TextBox 22"/>
          <p:cNvSpPr txBox="1"/>
          <p:nvPr/>
        </p:nvSpPr>
        <p:spPr>
          <a:xfrm rot="5400000">
            <a:off x="7688343" y="480678"/>
            <a:ext cx="311727" cy="338554"/>
          </a:xfrm>
          <a:prstGeom prst="rect">
            <a:avLst/>
          </a:prstGeom>
          <a:noFill/>
        </p:spPr>
        <p:txBody>
          <a:bodyPr wrap="square" rtlCol="0">
            <a:spAutoFit/>
          </a:bodyPr>
          <a:lstStyle/>
          <a:p>
            <a:pPr algn="r"/>
            <a:r>
              <a:rPr lang="en-US" sz="1600" dirty="0">
                <a:solidFill>
                  <a:schemeClr val="accent6"/>
                </a:solidFill>
                <a:latin typeface="Wingdings 3" panose="05040102010807070707" pitchFamily="18" charset="2"/>
              </a:rPr>
              <a:t>z</a:t>
            </a:r>
            <a:endParaRPr lang="en-US" sz="16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6849317" y="805818"/>
            <a:ext cx="994889" cy="5244126"/>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64598" y="970410"/>
            <a:ext cx="4715441" cy="507953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167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1011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1804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9566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366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289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1294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5977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9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9454464"/>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71060" y="2912532"/>
            <a:ext cx="7772939" cy="3945467"/>
          </a:xfrm>
          <a:prstGeom prst="rect">
            <a:avLst/>
          </a:prstGeom>
        </p:spPr>
      </p:pic>
      <p:pic>
        <p:nvPicPr>
          <p:cNvPr id="15" name="Picture 14"/>
          <p:cNvPicPr>
            <a:picLocks noChangeAspect="1"/>
          </p:cNvPicPr>
          <p:nvPr/>
        </p:nvPicPr>
        <p:blipFill rotWithShape="1">
          <a:blip r:embed="rId14">
            <a:extLst>
              <a:ext uri="{28A0092B-C50C-407E-A947-70E740481C1C}">
                <a14:useLocalDpi xmlns:a14="http://schemas.microsoft.com/office/drawing/2010/main" val="0"/>
              </a:ext>
            </a:extLst>
          </a:blip>
          <a:srcRect r="24998"/>
          <a:stretch/>
        </p:blipFill>
        <p:spPr>
          <a:xfrm>
            <a:off x="1" y="0"/>
            <a:ext cx="9143999" cy="6858000"/>
          </a:xfrm>
          <a:prstGeom prst="rect">
            <a:avLst/>
          </a:prstGeom>
        </p:spPr>
      </p:pic>
      <p:sp>
        <p:nvSpPr>
          <p:cNvPr id="12" name="Rectangle 11"/>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961317" y="808057"/>
            <a:ext cx="5878011" cy="1077229"/>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126236" y="2049878"/>
            <a:ext cx="5713092" cy="40000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Eigth level</a:t>
            </a:r>
          </a:p>
          <a:p>
            <a:pPr lvl="8"/>
            <a:r>
              <a:rPr lang="en-US" dirty="0"/>
              <a:t>Ninth level</a:t>
            </a:r>
          </a:p>
        </p:txBody>
      </p:sp>
      <p:sp>
        <p:nvSpPr>
          <p:cNvPr id="4" name="Date Placeholder 3"/>
          <p:cNvSpPr>
            <a:spLocks noGrp="1"/>
          </p:cNvSpPr>
          <p:nvPr>
            <p:ph type="dt" sz="half" idx="2"/>
          </p:nvPr>
        </p:nvSpPr>
        <p:spPr>
          <a:xfrm rot="5400000">
            <a:off x="-828294" y="5272451"/>
            <a:ext cx="2662729" cy="179188"/>
          </a:xfrm>
          <a:prstGeom prst="rect">
            <a:avLst/>
          </a:prstGeom>
        </p:spPr>
        <p:txBody>
          <a:bodyPr vert="horz" lIns="91440" tIns="18288" rIns="91440" bIns="45720" rtlCol="0" anchor="t"/>
          <a:lstStyle>
            <a:lvl1pPr algn="r">
              <a:defRPr sz="900">
                <a:solidFill>
                  <a:schemeClr val="tx1">
                    <a:tint val="75000"/>
                  </a:schemeClr>
                </a:solidFill>
                <a:latin typeface="+mn-lt"/>
              </a:defRPr>
            </a:lvl1pPr>
          </a:lstStyle>
          <a:p>
            <a:fld id="{EBCD5785-8A43-4CC4-A705-D4AA7E8DB57F}" type="datetimeFigureOut">
              <a:rPr lang="en-US" smtClean="0">
                <a:solidFill>
                  <a:prstClr val="black">
                    <a:tint val="75000"/>
                  </a:prstClr>
                </a:solidFill>
              </a:rPr>
              <a:pPr/>
              <a:t>3/21/2019</a:t>
            </a:fld>
            <a:endParaRPr lang="en-US" dirty="0">
              <a:solidFill>
                <a:prstClr val="black">
                  <a:tint val="75000"/>
                </a:prstClr>
              </a:solidFill>
            </a:endParaRPr>
          </a:p>
        </p:txBody>
      </p:sp>
      <p:sp>
        <p:nvSpPr>
          <p:cNvPr id="5" name="Footer Placeholder 4"/>
          <p:cNvSpPr>
            <a:spLocks noGrp="1"/>
          </p:cNvSpPr>
          <p:nvPr>
            <p:ph type="ftr" sz="quarter" idx="3"/>
          </p:nvPr>
        </p:nvSpPr>
        <p:spPr>
          <a:xfrm rot="5400000">
            <a:off x="-2258177" y="3658900"/>
            <a:ext cx="5885352" cy="183663"/>
          </a:xfrm>
          <a:prstGeom prst="rect">
            <a:avLst/>
          </a:prstGeom>
        </p:spPr>
        <p:txBody>
          <a:bodyPr vert="horz" lIns="91440" tIns="45720" rIns="91440" bIns="18288" rtlCol="0" anchor="b"/>
          <a:lstStyle>
            <a:lvl1pPr algn="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62136" y="164594"/>
            <a:ext cx="638312" cy="322850"/>
          </a:xfrm>
          <a:prstGeom prst="rect">
            <a:avLst/>
          </a:prstGeom>
        </p:spPr>
        <p:txBody>
          <a:bodyPr vert="horz" lIns="91440" tIns="45720" rIns="45720" bIns="45720" rtlCol="0" anchor="ctr"/>
          <a:lstStyle>
            <a:lvl1pPr algn="r">
              <a:defRPr sz="1600">
                <a:solidFill>
                  <a:schemeClr val="tx1">
                    <a:tint val="75000"/>
                  </a:schemeClr>
                </a:solidFill>
              </a:defRPr>
            </a:lvl1pPr>
          </a:lstStyle>
          <a:p>
            <a:fld id="{FF75B4CE-5129-41CA-A75E-F2AE589D1F4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1133105"/>
      </p:ext>
    </p:extLst>
  </p:cSld>
  <p:clrMap bg1="dk1" tx1="lt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r" defTabSz="685800" rtl="0" eaLnBrk="1" latinLnBrk="0" hangingPunct="1">
        <a:lnSpc>
          <a:spcPct val="90000"/>
        </a:lnSpc>
        <a:spcBef>
          <a:spcPct val="0"/>
        </a:spcBef>
        <a:buNone/>
        <a:defRPr sz="2800" b="0" i="0" kern="1200" cap="none">
          <a:solidFill>
            <a:schemeClr val="tx1"/>
          </a:solidFill>
          <a:effectLst/>
          <a:latin typeface="+mj-lt"/>
          <a:ea typeface="+mj-ea"/>
          <a:cs typeface="+mj-cs"/>
        </a:defRPr>
      </a:lvl1pPr>
    </p:titleStyle>
    <p:body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www.google.com/url?sa=i&amp;rct=j&amp;q=service+animals&amp;source=images&amp;cd=&amp;cad=rja&amp;docid=KnsJKtSfXgeoyM&amp;tbnid=VjxoQVJ03MqxwM:&amp;ved=0CAUQjRw&amp;url=http://www.clinton.edu/AccommodativeServices/animalpolicy.cxml&amp;ei=XdNIUfPMKs6yqAH4qYHYBA&amp;bvm=bv.43828540,d.aWc&amp;psig=AFQjCNFxhwDzAenZXnjkD1HfaBbvxnu2Tg&amp;ust=1363813521226061" TargetMode="Externa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imgres?imgurl=http://cdn6.fotosearch.com/bthumb/CSP/CSP059/k0594902.jpg&amp;imgrefurl=http://www.fotosearch.com/illustration/wheelchair-ramp.html&amp;usg=__BM0Bpjdm7XgIpjfWTfPbHKCdf_w=&amp;h=170&amp;w=170&amp;sz=5&amp;hl=en&amp;start=3&amp;sig2=sy3rqPTLu80aDyt1fl9ycw&amp;zoom=1&amp;tbnid=QCyVeCfa-ysIpM:&amp;tbnh=99&amp;tbnw=99&amp;ei=suK8UOzEENDlyAHL3oHYBA&amp;prev=/search?q=wheelchair+ramp+clipart&amp;um=1&amp;hl=en&amp;sa=X&amp;gbv=2&amp;tbm=isch&amp;um=1&amp;itbs=1" TargetMode="External"/><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11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image" Target="../media/image95.w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18.xml"/></Relationships>
</file>

<file path=ppt/slides/_rels/slide13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8.xml"/></Relationships>
</file>

<file path=ppt/slides/_rels/slide155.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jpe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18.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18.xml"/></Relationships>
</file>

<file path=ppt/slides/_rels/slide16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www.cityofaltonil.com/media/pdf/Renters_Handbook_2017.pdf" TargetMode="External"/><Relationship Id="rId1" Type="http://schemas.openxmlformats.org/officeDocument/2006/relationships/slideLayout" Target="../slideLayouts/slideLayout18.xml"/></Relationships>
</file>

<file path=ppt/slides/_rels/slide164.xml.rels><?xml version="1.0" encoding="UTF-8" standalone="yes"?>
<Relationships xmlns="http://schemas.openxmlformats.org/package/2006/relationships"><Relationship Id="rId3" Type="http://schemas.openxmlformats.org/officeDocument/2006/relationships/hyperlink" Target="https://www.cityofaltonil.com/media/pdf/State_s_Attorney___TRAP.pdf" TargetMode="Externa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144.emf"/><Relationship Id="rId4" Type="http://schemas.openxmlformats.org/officeDocument/2006/relationships/oleObject" Target="../embeddings/oleObject3.bin"/></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5.xml"/><Relationship Id="rId5" Type="http://schemas.openxmlformats.org/officeDocument/2006/relationships/image" Target="../media/image37.jpeg"/><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hyperlink" Target="http://www.google.com/url?sa=i&amp;rct=j&amp;q=city+of+chicago+seal&amp;source=images&amp;cd=&amp;cad=rja&amp;docid=bwiRVkY76QhQbM&amp;tbnid=yDZgZ4Rc2r33sM:&amp;ved=&amp;url=http://www.citypeopletalk.com/category/city/&amp;ei=ithIUaSHEYyayQGf6YHgBA&amp;bvm=bv.43828540,d.aWc&amp;psig=AFQjCNG_52K_47GzysBGszynpFpWprgftw&amp;ust=1363814922558463" TargetMode="External"/><Relationship Id="rId1" Type="http://schemas.openxmlformats.org/officeDocument/2006/relationships/slideLayout" Target="../slideLayouts/slideLayout18.xml"/><Relationship Id="rId5" Type="http://schemas.openxmlformats.org/officeDocument/2006/relationships/image" Target="../media/image78.png"/><Relationship Id="rId4" Type="http://schemas.openxmlformats.org/officeDocument/2006/relationships/hyperlink" Target="http://www.google.com/url?sa=i&amp;rct=j&amp;q=cook+county+seal&amp;source=images&amp;cd=&amp;cad=rja&amp;docid=34_D0qmoKlyeqM&amp;tbnid=almYwYyyM8RM7M:&amp;ved=0CAUQjRw&amp;url=http://ethics.cookcountyclerk.com/SEI/SubmissionConfirmation.aspx?FilingId=35640&amp;ei=bdhIUZWIDc6yqAH4qYHYBA&amp;bvm=bv.43828540,d.aWc&amp;psig=AFQjCNFm52bVtvnONjM7x6t4kFp-CFsPTw&amp;ust=1363814890128081"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www.google.com/url?sa=i&amp;rct=j&amp;q=equal+housing+wheelchair&amp;source=images&amp;cd=&amp;cad=rja&amp;docid=ggiOVuXgW7CzDM&amp;tbnid=HBd75sdR-ndb1M:&amp;ved=0CAUQjRw&amp;url=http://www.lawyerscommittee.org/projects/fair_housing/page?id=0100&amp;ei=a9VIUaPQGoqBrAH4hoH4Bw&amp;bvm=bv.43828540,d.aWc&amp;psig=AFQjCNHSBATnjYtqxrScKEBcjb2grNo8lQ&amp;ust=1363814049865352" TargetMode="External"/><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hyperlink" Target="http://www.google.com/url?sa=i&amp;rct=j&amp;q=for+rent+sign&amp;source=images&amp;cd=&amp;cad=rja&amp;docid=QaWOw6eaKH9BgM&amp;tbnid=g8SBapzz2FlHBM:&amp;ved=0CAUQjRw&amp;url=http://s626.photobucket.com/albums/tt342/cliffgeist/OCEANVIEW/?action=view&amp;current=for-rent-sign.jpg&amp;sort=ascending&amp;ei=tNlIUdr2IJHNqAHTooHwBw&amp;bvm=bv.43828540,d.aWc&amp;psig=AFQjCNHWIhXqNy3kDgVraDVOMGu41GB4iA&amp;ust=1363815099676648" TargetMode="External"/><Relationship Id="rId2" Type="http://schemas.openxmlformats.org/officeDocument/2006/relationships/image" Target="../media/image83.wmf"/><Relationship Id="rId1" Type="http://schemas.openxmlformats.org/officeDocument/2006/relationships/slideLayout" Target="../slideLayouts/slideLayout18.xml"/><Relationship Id="rId4" Type="http://schemas.openxmlformats.org/officeDocument/2006/relationships/image" Target="../media/image84.jpeg"/></Relationships>
</file>

<file path=ppt/slides/_rels/slide96.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smtClean="0">
                <a:solidFill>
                  <a:schemeClr val="tx1"/>
                </a:solidFill>
                <a:latin typeface="Georgia" panose="02040502050405020303" pitchFamily="18" charset="0"/>
              </a:rPr>
              <a:t>Alton</a:t>
            </a:r>
            <a:r>
              <a:rPr lang="en-US" sz="8000" dirty="0" smtClean="0">
                <a:solidFill>
                  <a:schemeClr val="tx1"/>
                </a:solidFill>
                <a:latin typeface="Georgia" panose="02040502050405020303" pitchFamily="18" charset="0"/>
              </a:rPr>
              <a:t>, </a:t>
            </a:r>
            <a:r>
              <a:rPr lang="en-US" sz="8000" b="1" dirty="0" smtClean="0">
                <a:solidFill>
                  <a:schemeClr val="tx1"/>
                </a:solidFill>
                <a:latin typeface="Georgia" panose="02040502050405020303" pitchFamily="18" charset="0"/>
              </a:rPr>
              <a:t>Illinois</a:t>
            </a:r>
            <a:endParaRPr lang="en-US" sz="8000" b="1" dirty="0">
              <a:solidFill>
                <a:schemeClr val="tx1"/>
              </a:solidFill>
              <a:latin typeface="Georgia" panose="02040502050405020303" pitchFamily="18" charset="0"/>
            </a:endParaRPr>
          </a:p>
        </p:txBody>
      </p:sp>
      <p:sp>
        <p:nvSpPr>
          <p:cNvPr id="3" name="Subtitle 2"/>
          <p:cNvSpPr>
            <a:spLocks noGrp="1"/>
          </p:cNvSpPr>
          <p:nvPr>
            <p:ph type="subTitle" idx="1"/>
          </p:nvPr>
        </p:nvSpPr>
        <p:spPr>
          <a:xfrm>
            <a:off x="114300" y="3886200"/>
            <a:ext cx="8915400" cy="1752600"/>
          </a:xfrm>
        </p:spPr>
        <p:txBody>
          <a:bodyPr>
            <a:normAutofit/>
          </a:bodyPr>
          <a:lstStyle/>
          <a:p>
            <a:r>
              <a:rPr lang="en-US" sz="4800" b="1" dirty="0" smtClean="0">
                <a:solidFill>
                  <a:schemeClr val="tx1"/>
                </a:solidFill>
                <a:latin typeface="Georgia" panose="02040502050405020303" pitchFamily="18" charset="0"/>
              </a:rPr>
              <a:t>Crime Free Multi-Housing</a:t>
            </a:r>
            <a:endParaRPr lang="en-US" sz="4800" b="1" dirty="0">
              <a:solidFill>
                <a:schemeClr val="tx1"/>
              </a:solidFill>
              <a:latin typeface="Georgia" panose="02040502050405020303" pitchFamily="18" charset="0"/>
            </a:endParaRPr>
          </a:p>
        </p:txBody>
      </p:sp>
    </p:spTree>
    <p:extLst>
      <p:ext uri="{BB962C8B-B14F-4D97-AF65-F5344CB8AC3E}">
        <p14:creationId xmlns:p14="http://schemas.microsoft.com/office/powerpoint/2010/main" val="137414499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19859"/>
                </a:solidFill>
              </a:rPr>
              <a:t>Crime Free Addendum</a:t>
            </a:r>
            <a:endParaRPr lang="en-US" dirty="0">
              <a:solidFill>
                <a:srgbClr val="C19859"/>
              </a:solidFill>
            </a:endParaRPr>
          </a:p>
        </p:txBody>
      </p:sp>
      <p:sp>
        <p:nvSpPr>
          <p:cNvPr id="3" name="Content Placeholder 2"/>
          <p:cNvSpPr>
            <a:spLocks noGrp="1"/>
          </p:cNvSpPr>
          <p:nvPr>
            <p:ph idx="1"/>
          </p:nvPr>
        </p:nvSpPr>
        <p:spPr>
          <a:xfrm>
            <a:off x="2043776" y="1403157"/>
            <a:ext cx="5713092" cy="3619066"/>
          </a:xfrm>
        </p:spPr>
        <p:txBody>
          <a:bodyPr/>
          <a:lstStyle/>
          <a:p>
            <a:r>
              <a:rPr lang="en-US" dirty="0" smtClean="0"/>
              <a:t>Must provide Building and Zoning a copy of the lease addendum, including the certificate of occupancy listing all tenants and all household members</a:t>
            </a:r>
          </a:p>
          <a:p>
            <a:r>
              <a:rPr lang="en-US" dirty="0" smtClean="0"/>
              <a:t>Must be signed every year by everyone on the property 18 years of age or older when the lease is renewed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4448923"/>
            <a:ext cx="1752600" cy="2336800"/>
          </a:xfrm>
          <a:prstGeom prst="rect">
            <a:avLst/>
          </a:prstGeom>
        </p:spPr>
      </p:pic>
    </p:spTree>
    <p:extLst>
      <p:ext uri="{BB962C8B-B14F-4D97-AF65-F5344CB8AC3E}">
        <p14:creationId xmlns:p14="http://schemas.microsoft.com/office/powerpoint/2010/main" val="5286044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28600"/>
            <a:ext cx="6324600" cy="1938992"/>
          </a:xfrm>
          <a:prstGeom prst="rect">
            <a:avLst/>
          </a:prstGeom>
          <a:noFill/>
        </p:spPr>
        <p:txBody>
          <a:bodyPr wrap="square" rtlCol="0">
            <a:spAutoFit/>
          </a:bodyPr>
          <a:lstStyle/>
          <a:p>
            <a:pPr algn="ctr"/>
            <a:r>
              <a:rPr lang="en-US" sz="4000" dirty="0" smtClean="0">
                <a:solidFill>
                  <a:srgbClr val="C19859"/>
                </a:solidFill>
              </a:rPr>
              <a:t>Examples of Reasonable Accommodations for Disabled Persons</a:t>
            </a:r>
            <a:endParaRPr lang="en-US" sz="4000" dirty="0">
              <a:solidFill>
                <a:srgbClr val="C19859"/>
              </a:solidFill>
            </a:endParaRPr>
          </a:p>
        </p:txBody>
      </p:sp>
      <p:sp>
        <p:nvSpPr>
          <p:cNvPr id="3" name="Rectangle 3"/>
          <p:cNvSpPr txBox="1">
            <a:spLocks noChangeArrowheads="1"/>
          </p:cNvSpPr>
          <p:nvPr/>
        </p:nvSpPr>
        <p:spPr>
          <a:xfrm>
            <a:off x="1562100" y="2362200"/>
            <a:ext cx="5943600" cy="3387725"/>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lvl="1">
              <a:buClr>
                <a:schemeClr val="accent1"/>
              </a:buClr>
              <a:buFont typeface="Wingdings" panose="05000000000000000000" pitchFamily="2" charset="2"/>
              <a:buChar char="q"/>
              <a:defRPr/>
            </a:pPr>
            <a:r>
              <a:rPr lang="en-US" sz="2400" dirty="0" smtClean="0">
                <a:cs typeface="Arial" charset="0"/>
              </a:rPr>
              <a:t> Change in parking rule</a:t>
            </a:r>
          </a:p>
          <a:p>
            <a:pPr lvl="1">
              <a:buClr>
                <a:schemeClr val="accent1"/>
              </a:buClr>
              <a:buFont typeface="Wingdings" panose="05000000000000000000" pitchFamily="2" charset="2"/>
              <a:buChar char="q"/>
              <a:defRPr/>
            </a:pPr>
            <a:r>
              <a:rPr lang="en-US" sz="2400" dirty="0" smtClean="0">
                <a:cs typeface="Arial" charset="0"/>
              </a:rPr>
              <a:t> Reserved accessible parking space</a:t>
            </a:r>
          </a:p>
          <a:p>
            <a:pPr lvl="1">
              <a:buClr>
                <a:schemeClr val="accent1"/>
              </a:buClr>
              <a:buFont typeface="Wingdings" panose="05000000000000000000" pitchFamily="2" charset="2"/>
              <a:buChar char="q"/>
              <a:defRPr/>
            </a:pPr>
            <a:r>
              <a:rPr lang="en-US" sz="2400" dirty="0" smtClean="0">
                <a:cs typeface="Arial" charset="0"/>
              </a:rPr>
              <a:t> Different way to get mail or pay rent</a:t>
            </a:r>
          </a:p>
          <a:p>
            <a:pPr lvl="1">
              <a:buClr>
                <a:schemeClr val="accent1"/>
              </a:buClr>
              <a:buFont typeface="Wingdings" panose="05000000000000000000" pitchFamily="2" charset="2"/>
              <a:buChar char="q"/>
              <a:defRPr/>
            </a:pPr>
            <a:r>
              <a:rPr lang="en-US" sz="2400" dirty="0" smtClean="0">
                <a:cs typeface="Arial" charset="0"/>
              </a:rPr>
              <a:t> Change in due date for rent</a:t>
            </a:r>
          </a:p>
          <a:p>
            <a:pPr lvl="1">
              <a:buClr>
                <a:schemeClr val="accent1"/>
              </a:buClr>
              <a:buFont typeface="Wingdings" panose="05000000000000000000" pitchFamily="2" charset="2"/>
              <a:buChar char="q"/>
              <a:defRPr/>
            </a:pPr>
            <a:r>
              <a:rPr lang="en-US" sz="2400" dirty="0" smtClean="0">
                <a:cs typeface="Arial" charset="0"/>
              </a:rPr>
              <a:t> And…</a:t>
            </a:r>
          </a:p>
        </p:txBody>
      </p:sp>
      <p:pic>
        <p:nvPicPr>
          <p:cNvPr id="4" name="Picture 5" descr="https://encrypted-tbn2.gstatic.com/images?q=tbn:ANd9GcSvS_Vp5xB0hF4CWMWXrbMVp4CdOHl31rGqwtjKvLtoDiGVloelw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267200"/>
            <a:ext cx="1571625"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15539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228600"/>
            <a:ext cx="7239000" cy="1569660"/>
          </a:xfrm>
          <a:prstGeom prst="rect">
            <a:avLst/>
          </a:prstGeom>
          <a:noFill/>
        </p:spPr>
        <p:txBody>
          <a:bodyPr wrap="square" rtlCol="0">
            <a:spAutoFit/>
          </a:bodyPr>
          <a:lstStyle/>
          <a:p>
            <a:pPr algn="ctr"/>
            <a:r>
              <a:rPr lang="en-US" sz="3200" dirty="0" smtClean="0">
                <a:solidFill>
                  <a:srgbClr val="C19859"/>
                </a:solidFill>
              </a:rPr>
              <a:t>Accommodation in pet policies for a guide, hearing, or support dog – if needed by a person with a disability</a:t>
            </a:r>
            <a:endParaRPr lang="en-US" sz="3200" dirty="0">
              <a:solidFill>
                <a:srgbClr val="C19859"/>
              </a:solidFill>
            </a:endParaRPr>
          </a:p>
        </p:txBody>
      </p:sp>
      <p:sp>
        <p:nvSpPr>
          <p:cNvPr id="3" name="Rectangle 3"/>
          <p:cNvSpPr txBox="1">
            <a:spLocks noChangeArrowheads="1"/>
          </p:cNvSpPr>
          <p:nvPr/>
        </p:nvSpPr>
        <p:spPr>
          <a:xfrm>
            <a:off x="1104900" y="1905000"/>
            <a:ext cx="4724400" cy="2971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 Cannot refuse to rent or discriminate in terms, conditions or privileges</a:t>
            </a:r>
          </a:p>
          <a:p>
            <a:pPr>
              <a:buFont typeface="Wingdings" panose="05000000000000000000" pitchFamily="2" charset="2"/>
              <a:buChar char="q"/>
              <a:defRPr/>
            </a:pPr>
            <a:r>
              <a:rPr lang="en-US" sz="2400" dirty="0" smtClean="0">
                <a:cs typeface="Arial" charset="0"/>
              </a:rPr>
              <a:t> Cannot charge a pet deposit</a:t>
            </a:r>
          </a:p>
          <a:p>
            <a:pPr>
              <a:buFont typeface="Wingdings" panose="05000000000000000000" pitchFamily="2" charset="2"/>
              <a:buChar char="q"/>
              <a:defRPr/>
            </a:pPr>
            <a:r>
              <a:rPr lang="en-US" sz="2400" dirty="0" smtClean="0">
                <a:cs typeface="Arial" charset="0"/>
              </a:rPr>
              <a:t> May charge for actual damages</a:t>
            </a:r>
          </a:p>
          <a:p>
            <a:pPr>
              <a:buFont typeface="Wingdings" panose="05000000000000000000" pitchFamily="2" charset="2"/>
              <a:buChar char="q"/>
              <a:defRPr/>
            </a:pPr>
            <a:r>
              <a:rPr lang="en-US" sz="2400" dirty="0" smtClean="0">
                <a:cs typeface="Arial" charset="0"/>
              </a:rPr>
              <a:t> Cannot require certification or training for the animal</a:t>
            </a:r>
          </a:p>
        </p:txBody>
      </p:sp>
      <p:pic>
        <p:nvPicPr>
          <p:cNvPr id="4" name="Picture 7" descr="http://www.clinton.edu/AccommodativeServices/Images/service_animal_log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35066"/>
            <a:ext cx="1714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547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04800"/>
            <a:ext cx="6477000" cy="1323439"/>
          </a:xfrm>
          <a:prstGeom prst="rect">
            <a:avLst/>
          </a:prstGeom>
          <a:noFill/>
        </p:spPr>
        <p:txBody>
          <a:bodyPr wrap="square" rtlCol="0">
            <a:spAutoFit/>
          </a:bodyPr>
          <a:lstStyle/>
          <a:p>
            <a:pPr algn="ctr"/>
            <a:r>
              <a:rPr lang="en-US" sz="4000" dirty="0" smtClean="0">
                <a:solidFill>
                  <a:srgbClr val="C19859"/>
                </a:solidFill>
              </a:rPr>
              <a:t>Reasonable Modifications for Disabled Persons</a:t>
            </a:r>
            <a:endParaRPr lang="en-US" sz="4000" dirty="0">
              <a:solidFill>
                <a:srgbClr val="C19859"/>
              </a:solidFill>
            </a:endParaRPr>
          </a:p>
        </p:txBody>
      </p:sp>
      <p:sp>
        <p:nvSpPr>
          <p:cNvPr id="3" name="Rectangle 3"/>
          <p:cNvSpPr txBox="1">
            <a:spLocks noChangeArrowheads="1"/>
          </p:cNvSpPr>
          <p:nvPr/>
        </p:nvSpPr>
        <p:spPr>
          <a:xfrm>
            <a:off x="952500" y="1828800"/>
            <a:ext cx="7010400" cy="3775075"/>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If necessary to afford such person full enjoyment of the premises</a:t>
            </a:r>
          </a:p>
          <a:p>
            <a:pPr>
              <a:buFont typeface="Wingdings" panose="05000000000000000000" pitchFamily="2" charset="2"/>
              <a:buChar char="q"/>
              <a:defRPr/>
            </a:pPr>
            <a:r>
              <a:rPr lang="en-US" sz="2400" b="1" dirty="0" smtClean="0">
                <a:cs typeface="Arial" charset="0"/>
              </a:rPr>
              <a:t>At the expense of the tenant</a:t>
            </a:r>
          </a:p>
          <a:p>
            <a:pPr>
              <a:buFont typeface="Wingdings" panose="05000000000000000000" pitchFamily="2" charset="2"/>
              <a:buChar char="q"/>
              <a:defRPr/>
            </a:pPr>
            <a:r>
              <a:rPr lang="en-US" sz="2400" dirty="0" smtClean="0">
                <a:cs typeface="Arial" charset="0"/>
              </a:rPr>
              <a:t>Landlord may require the tenant to pay into an escrow account</a:t>
            </a:r>
          </a:p>
        </p:txBody>
      </p:sp>
      <p:pic>
        <p:nvPicPr>
          <p:cNvPr id="4" name="Picture 5" descr="http://t1.gstatic.com/images?q=tbn:ANd9GcS7F5TB3S4hvxsnYoGyY0CG_LvKKHDtaEkFVvLvzYN2Sj0TzxfLxElC0B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495800"/>
            <a:ext cx="2209800" cy="1783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7845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304800"/>
            <a:ext cx="6324600" cy="1938992"/>
          </a:xfrm>
          <a:prstGeom prst="rect">
            <a:avLst/>
          </a:prstGeom>
          <a:noFill/>
        </p:spPr>
        <p:txBody>
          <a:bodyPr wrap="square" rtlCol="0">
            <a:spAutoFit/>
          </a:bodyPr>
          <a:lstStyle/>
          <a:p>
            <a:pPr algn="ctr"/>
            <a:r>
              <a:rPr lang="en-US" sz="4000" dirty="0" smtClean="0">
                <a:solidFill>
                  <a:srgbClr val="C19859"/>
                </a:solidFill>
              </a:rPr>
              <a:t>Examples of Reasonable Modifications for Disabled Persons</a:t>
            </a:r>
            <a:endParaRPr lang="en-US" sz="4000" dirty="0">
              <a:solidFill>
                <a:srgbClr val="C19859"/>
              </a:solidFill>
            </a:endParaRPr>
          </a:p>
        </p:txBody>
      </p:sp>
      <p:sp>
        <p:nvSpPr>
          <p:cNvPr id="4" name="Rectangle 1027"/>
          <p:cNvSpPr txBox="1">
            <a:spLocks noChangeArrowheads="1"/>
          </p:cNvSpPr>
          <p:nvPr/>
        </p:nvSpPr>
        <p:spPr>
          <a:xfrm>
            <a:off x="723900" y="2438400"/>
            <a:ext cx="7772400" cy="2667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lvl="1">
              <a:buClr>
                <a:schemeClr val="accent1"/>
              </a:buClr>
              <a:buFont typeface="Wingdings" panose="05000000000000000000" pitchFamily="2" charset="2"/>
              <a:buChar char="q"/>
              <a:defRPr/>
            </a:pPr>
            <a:r>
              <a:rPr lang="en-US" sz="2400" dirty="0" smtClean="0">
                <a:cs typeface="Arial" charset="0"/>
              </a:rPr>
              <a:t>Adding support bars to bathroom</a:t>
            </a:r>
          </a:p>
          <a:p>
            <a:pPr lvl="1">
              <a:buClr>
                <a:schemeClr val="accent1"/>
              </a:buClr>
              <a:buFont typeface="Wingdings" panose="05000000000000000000" pitchFamily="2" charset="2"/>
              <a:buChar char="q"/>
              <a:defRPr/>
            </a:pPr>
            <a:r>
              <a:rPr lang="en-US" sz="2400" dirty="0" smtClean="0">
                <a:cs typeface="Arial" charset="0"/>
              </a:rPr>
              <a:t>Removing doors</a:t>
            </a:r>
          </a:p>
          <a:p>
            <a:pPr lvl="1">
              <a:buClr>
                <a:schemeClr val="accent1"/>
              </a:buClr>
              <a:buFont typeface="Wingdings" panose="05000000000000000000" pitchFamily="2" charset="2"/>
              <a:buChar char="q"/>
              <a:defRPr/>
            </a:pPr>
            <a:r>
              <a:rPr lang="en-US" sz="2400" dirty="0" smtClean="0">
                <a:cs typeface="Arial" charset="0"/>
              </a:rPr>
              <a:t>Changing sink to accommodate a wheelchair</a:t>
            </a:r>
          </a:p>
          <a:p>
            <a:pPr lvl="1">
              <a:buClr>
                <a:schemeClr val="accent1"/>
              </a:buClr>
              <a:buFont typeface="Wingdings" panose="05000000000000000000" pitchFamily="2" charset="2"/>
              <a:buChar char="q"/>
              <a:defRPr/>
            </a:pPr>
            <a:r>
              <a:rPr lang="en-US" sz="2400" dirty="0" smtClean="0">
                <a:cs typeface="Arial" charset="0"/>
              </a:rPr>
              <a:t> Adding an exterior ramp</a:t>
            </a:r>
          </a:p>
        </p:txBody>
      </p:sp>
      <p:pic>
        <p:nvPicPr>
          <p:cNvPr id="5" name="Picture 9" descr="http://t2.gstatic.com/images?q=tbn:ANd9GcQ0pgcYnA8KCSEJq-FEPAK4ByDNmEx-TkHGpK0tbBYS1OT0JTMgl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343400"/>
            <a:ext cx="2133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376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52400"/>
            <a:ext cx="6172200" cy="1323439"/>
          </a:xfrm>
          <a:prstGeom prst="rect">
            <a:avLst/>
          </a:prstGeom>
          <a:noFill/>
        </p:spPr>
        <p:txBody>
          <a:bodyPr wrap="square" rtlCol="0">
            <a:spAutoFit/>
          </a:bodyPr>
          <a:lstStyle/>
          <a:p>
            <a:pPr algn="ctr"/>
            <a:r>
              <a:rPr lang="en-US" sz="4000" dirty="0" smtClean="0">
                <a:solidFill>
                  <a:srgbClr val="C19859"/>
                </a:solidFill>
              </a:rPr>
              <a:t>Exemptions from Fair Housing Laws</a:t>
            </a:r>
            <a:endParaRPr lang="en-US" sz="4000" dirty="0">
              <a:solidFill>
                <a:srgbClr val="C19859"/>
              </a:solidFill>
            </a:endParaRPr>
          </a:p>
        </p:txBody>
      </p:sp>
      <p:sp>
        <p:nvSpPr>
          <p:cNvPr id="3" name="Rectangle 3"/>
          <p:cNvSpPr txBox="1">
            <a:spLocks noChangeArrowheads="1"/>
          </p:cNvSpPr>
          <p:nvPr/>
        </p:nvSpPr>
        <p:spPr>
          <a:xfrm>
            <a:off x="1143000" y="1676400"/>
            <a:ext cx="7010400" cy="3352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marL="0" indent="0">
              <a:buFont typeface="Wingdings 2" pitchFamily="18" charset="2"/>
              <a:buNone/>
              <a:defRPr/>
            </a:pPr>
            <a:r>
              <a:rPr lang="en-US" sz="2400" b="1" dirty="0" smtClean="0">
                <a:cs typeface="Arial" pitchFamily="34" charset="0"/>
              </a:rPr>
              <a:t>Owner-Occupied Exemptions:</a:t>
            </a:r>
          </a:p>
          <a:p>
            <a:pPr>
              <a:buFont typeface="Wingdings" panose="05000000000000000000" pitchFamily="2" charset="2"/>
              <a:buChar char="q"/>
              <a:defRPr/>
            </a:pPr>
            <a:r>
              <a:rPr lang="en-US" sz="2400" dirty="0" smtClean="0">
                <a:cs typeface="Arial" pitchFamily="34" charset="0"/>
              </a:rPr>
              <a:t>Apartments in buildings with 4 units or less if the owner lives in one of the units (“Mrs. Murphy” exemption) </a:t>
            </a:r>
          </a:p>
          <a:p>
            <a:pPr>
              <a:buFont typeface="Wingdings" panose="05000000000000000000" pitchFamily="2" charset="2"/>
              <a:buChar char="q"/>
              <a:defRPr/>
            </a:pPr>
            <a:r>
              <a:rPr lang="en-US" sz="2400" dirty="0" smtClean="0">
                <a:cs typeface="Arial" pitchFamily="34" charset="0"/>
              </a:rPr>
              <a:t>Room rental in a private home if the owner resides in the building</a:t>
            </a:r>
          </a:p>
          <a:p>
            <a:pPr>
              <a:buFont typeface="Wingdings" panose="05000000000000000000" pitchFamily="2" charset="2"/>
              <a:buChar char="q"/>
              <a:defRPr/>
            </a:pPr>
            <a:r>
              <a:rPr lang="en-US" sz="2400" dirty="0" smtClean="0">
                <a:cs typeface="Arial" pitchFamily="34" charset="0"/>
              </a:rPr>
              <a:t> BUT NOTE: Some local ordinances cover all dwellings (e.g. Cook County, City of Chicago)</a:t>
            </a:r>
          </a:p>
          <a:p>
            <a:pPr>
              <a:buFont typeface="Wingdings" panose="05000000000000000000" pitchFamily="2" charset="2"/>
              <a:buChar char="q"/>
              <a:defRPr/>
            </a:pPr>
            <a:r>
              <a:rPr lang="en-US" sz="2400" dirty="0" smtClean="0">
                <a:cs typeface="Arial" pitchFamily="34" charset="0"/>
              </a:rPr>
              <a:t>No exemption re: race discrimination </a:t>
            </a:r>
          </a:p>
          <a:p>
            <a:pPr>
              <a:buFont typeface="Wingdings" panose="05000000000000000000" pitchFamily="2" charset="2"/>
              <a:buChar char="q"/>
              <a:defRPr/>
            </a:pPr>
            <a:endParaRPr lang="en-US" dirty="0" smtClean="0"/>
          </a:p>
        </p:txBody>
      </p:sp>
    </p:spTree>
    <p:extLst>
      <p:ext uri="{BB962C8B-B14F-4D97-AF65-F5344CB8AC3E}">
        <p14:creationId xmlns:p14="http://schemas.microsoft.com/office/powerpoint/2010/main" val="18103104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781800" cy="707886"/>
          </a:xfrm>
          <a:prstGeom prst="rect">
            <a:avLst/>
          </a:prstGeom>
          <a:noFill/>
        </p:spPr>
        <p:txBody>
          <a:bodyPr wrap="square" rtlCol="0">
            <a:spAutoFit/>
          </a:bodyPr>
          <a:lstStyle/>
          <a:p>
            <a:r>
              <a:rPr lang="en-US" sz="4000" dirty="0" smtClean="0">
                <a:solidFill>
                  <a:srgbClr val="C19859"/>
                </a:solidFill>
              </a:rPr>
              <a:t>Other Exemptions (limited):</a:t>
            </a:r>
            <a:endParaRPr lang="en-US" sz="4000" dirty="0">
              <a:solidFill>
                <a:srgbClr val="C19859"/>
              </a:solidFill>
            </a:endParaRPr>
          </a:p>
        </p:txBody>
      </p:sp>
      <p:sp>
        <p:nvSpPr>
          <p:cNvPr id="3" name="Rectangle 3"/>
          <p:cNvSpPr txBox="1">
            <a:spLocks noChangeArrowheads="1"/>
          </p:cNvSpPr>
          <p:nvPr/>
        </p:nvSpPr>
        <p:spPr>
          <a:xfrm>
            <a:off x="1143000" y="1371600"/>
            <a:ext cx="6858000" cy="4800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Non-profit religious organizations may give housing preference based on religion </a:t>
            </a:r>
          </a:p>
          <a:p>
            <a:pPr>
              <a:buFont typeface="Wingdings" panose="05000000000000000000" pitchFamily="2" charset="2"/>
              <a:buChar char="q"/>
              <a:defRPr/>
            </a:pPr>
            <a:r>
              <a:rPr lang="en-US" sz="2400" dirty="0" smtClean="0">
                <a:cs typeface="Arial" charset="0"/>
              </a:rPr>
              <a:t>Certain types of affordable housing units may segregate by disability</a:t>
            </a:r>
          </a:p>
          <a:p>
            <a:pPr>
              <a:buFont typeface="Wingdings" panose="05000000000000000000" pitchFamily="2" charset="2"/>
              <a:buChar char="q"/>
              <a:defRPr/>
            </a:pPr>
            <a:r>
              <a:rPr lang="en-US" sz="2400" dirty="0" smtClean="0">
                <a:cs typeface="Arial" charset="0"/>
              </a:rPr>
              <a:t>“Senior housing”  may discriminate against families with children (not applicable to HUD-insured or HUD-subsidized buildings, or to Housing Authorities if household is otherwise qualified (age, income, unit size)</a:t>
            </a:r>
          </a:p>
          <a:p>
            <a:pPr>
              <a:buFont typeface="Wingdings" panose="05000000000000000000" pitchFamily="2" charset="2"/>
              <a:buChar char="q"/>
              <a:defRPr/>
            </a:pPr>
            <a:endParaRPr lang="en-US" sz="3600" dirty="0" smtClean="0"/>
          </a:p>
        </p:txBody>
      </p:sp>
    </p:spTree>
    <p:extLst>
      <p:ext uri="{BB962C8B-B14F-4D97-AF65-F5344CB8AC3E}">
        <p14:creationId xmlns:p14="http://schemas.microsoft.com/office/powerpoint/2010/main" val="40932976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04800"/>
            <a:ext cx="6705600" cy="1323439"/>
          </a:xfrm>
          <a:prstGeom prst="rect">
            <a:avLst/>
          </a:prstGeom>
          <a:noFill/>
        </p:spPr>
        <p:txBody>
          <a:bodyPr wrap="square" rtlCol="0">
            <a:spAutoFit/>
          </a:bodyPr>
          <a:lstStyle/>
          <a:p>
            <a:pPr algn="ctr"/>
            <a:r>
              <a:rPr lang="en-US" sz="4000" dirty="0" smtClean="0">
                <a:solidFill>
                  <a:srgbClr val="C19859"/>
                </a:solidFill>
              </a:rPr>
              <a:t>Requirements for Accessible New Construction</a:t>
            </a:r>
            <a:endParaRPr lang="en-US" sz="4000" dirty="0">
              <a:solidFill>
                <a:srgbClr val="C19859"/>
              </a:solidFill>
            </a:endParaRPr>
          </a:p>
        </p:txBody>
      </p:sp>
      <p:sp>
        <p:nvSpPr>
          <p:cNvPr id="3" name="Rectangle 3"/>
          <p:cNvSpPr txBox="1">
            <a:spLocks noChangeArrowheads="1"/>
          </p:cNvSpPr>
          <p:nvPr/>
        </p:nvSpPr>
        <p:spPr>
          <a:xfrm>
            <a:off x="1028700" y="1905000"/>
            <a:ext cx="70866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Applies to most multi-family buildings of 4 or more units; if no elevator, then just the ground floor is covered </a:t>
            </a:r>
          </a:p>
          <a:p>
            <a:pPr>
              <a:buFont typeface="Wingdings" panose="05000000000000000000" pitchFamily="2" charset="2"/>
              <a:buChar char="q"/>
              <a:defRPr/>
            </a:pPr>
            <a:r>
              <a:rPr lang="en-US" sz="2400" dirty="0" smtClean="0">
                <a:cs typeface="Arial" charset="0"/>
              </a:rPr>
              <a:t>Includes requirements such as accessible entrance, 36” route within the dwelling, accessible common use areas, higher wall plugs, lower light switches, and usable kitchens and bathrooms</a:t>
            </a:r>
          </a:p>
        </p:txBody>
      </p:sp>
    </p:spTree>
    <p:extLst>
      <p:ext uri="{BB962C8B-B14F-4D97-AF65-F5344CB8AC3E}">
        <p14:creationId xmlns:p14="http://schemas.microsoft.com/office/powerpoint/2010/main" val="6507303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0" y="381000"/>
            <a:ext cx="5105400" cy="707886"/>
          </a:xfrm>
          <a:prstGeom prst="rect">
            <a:avLst/>
          </a:prstGeom>
          <a:noFill/>
        </p:spPr>
        <p:txBody>
          <a:bodyPr wrap="square" rtlCol="0">
            <a:spAutoFit/>
          </a:bodyPr>
          <a:lstStyle/>
          <a:p>
            <a:r>
              <a:rPr lang="en-US" sz="4000" dirty="0" smtClean="0">
                <a:solidFill>
                  <a:srgbClr val="C19859"/>
                </a:solidFill>
              </a:rPr>
              <a:t>Investigating Charges</a:t>
            </a:r>
            <a:endParaRPr lang="en-US" sz="4000" dirty="0">
              <a:solidFill>
                <a:srgbClr val="C19859"/>
              </a:solidFill>
            </a:endParaRPr>
          </a:p>
        </p:txBody>
      </p:sp>
      <p:sp>
        <p:nvSpPr>
          <p:cNvPr id="3" name="Rectangle 3"/>
          <p:cNvSpPr txBox="1">
            <a:spLocks noChangeArrowheads="1"/>
          </p:cNvSpPr>
          <p:nvPr/>
        </p:nvSpPr>
        <p:spPr>
          <a:xfrm>
            <a:off x="1028700" y="1600200"/>
            <a:ext cx="6858000" cy="4953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Intake</a:t>
            </a:r>
          </a:p>
          <a:p>
            <a:pPr>
              <a:buFont typeface="Wingdings" panose="05000000000000000000" pitchFamily="2" charset="2"/>
              <a:buChar char="q"/>
              <a:defRPr/>
            </a:pPr>
            <a:r>
              <a:rPr lang="en-US" sz="2400" dirty="0" smtClean="0">
                <a:cs typeface="Arial" charset="0"/>
              </a:rPr>
              <a:t>Service of charge</a:t>
            </a:r>
          </a:p>
          <a:p>
            <a:pPr>
              <a:buFont typeface="Wingdings" panose="05000000000000000000" pitchFamily="2" charset="2"/>
              <a:buChar char="q"/>
              <a:defRPr/>
            </a:pPr>
            <a:r>
              <a:rPr lang="en-US" sz="2400" dirty="0" smtClean="0">
                <a:cs typeface="Arial" charset="0"/>
              </a:rPr>
              <a:t>Investigation</a:t>
            </a:r>
          </a:p>
          <a:p>
            <a:pPr lvl="1">
              <a:buClr>
                <a:schemeClr val="accent1"/>
              </a:buClr>
              <a:defRPr/>
            </a:pPr>
            <a:r>
              <a:rPr lang="en-US" sz="2400" dirty="0" smtClean="0">
                <a:cs typeface="Arial" charset="0"/>
              </a:rPr>
              <a:t>Interview complainant and respondent </a:t>
            </a:r>
          </a:p>
          <a:p>
            <a:pPr lvl="1">
              <a:buClr>
                <a:schemeClr val="accent1"/>
              </a:buClr>
              <a:defRPr/>
            </a:pPr>
            <a:r>
              <a:rPr lang="en-US" sz="2400" dirty="0" smtClean="0">
                <a:cs typeface="Arial" charset="0"/>
              </a:rPr>
              <a:t>Obtain documents</a:t>
            </a:r>
          </a:p>
          <a:p>
            <a:pPr lvl="1">
              <a:buClr>
                <a:schemeClr val="accent1"/>
              </a:buClr>
              <a:defRPr/>
            </a:pPr>
            <a:r>
              <a:rPr lang="en-US" sz="2400" dirty="0" smtClean="0">
                <a:cs typeface="Arial" charset="0"/>
              </a:rPr>
              <a:t>On-site</a:t>
            </a:r>
          </a:p>
          <a:p>
            <a:pPr lvl="1">
              <a:buClr>
                <a:schemeClr val="accent1"/>
              </a:buClr>
              <a:defRPr/>
            </a:pPr>
            <a:r>
              <a:rPr lang="en-US" sz="3600" dirty="0" smtClean="0">
                <a:cs typeface="Arial" charset="0"/>
              </a:rPr>
              <a:t>Interview other witnesses</a:t>
            </a:r>
          </a:p>
        </p:txBody>
      </p:sp>
      <p:pic>
        <p:nvPicPr>
          <p:cNvPr id="4" name="Picture 4" descr="C:\Documents and Settings\amber.madden\Local Settings\Temporary Internet Files\Content.IE5\62P46Z7G\MC900215486[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990600"/>
            <a:ext cx="2047875"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990439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457200"/>
            <a:ext cx="6172200" cy="707886"/>
          </a:xfrm>
          <a:prstGeom prst="rect">
            <a:avLst/>
          </a:prstGeom>
          <a:noFill/>
        </p:spPr>
        <p:txBody>
          <a:bodyPr wrap="square" rtlCol="0">
            <a:spAutoFit/>
          </a:bodyPr>
          <a:lstStyle/>
          <a:p>
            <a:r>
              <a:rPr lang="en-US" sz="4000" dirty="0" smtClean="0">
                <a:solidFill>
                  <a:srgbClr val="C19859"/>
                </a:solidFill>
              </a:rPr>
              <a:t>Evidence of Discrimination</a:t>
            </a:r>
            <a:endParaRPr lang="en-US" sz="4000" dirty="0">
              <a:solidFill>
                <a:srgbClr val="C19859"/>
              </a:solidFill>
            </a:endParaRPr>
          </a:p>
        </p:txBody>
      </p:sp>
      <p:sp>
        <p:nvSpPr>
          <p:cNvPr id="3" name="Rectangle 3"/>
          <p:cNvSpPr txBox="1">
            <a:spLocks noChangeArrowheads="1"/>
          </p:cNvSpPr>
          <p:nvPr/>
        </p:nvSpPr>
        <p:spPr>
          <a:xfrm>
            <a:off x="1143000" y="2057400"/>
            <a:ext cx="3886200" cy="4003675"/>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Signs or ads</a:t>
            </a:r>
          </a:p>
          <a:p>
            <a:pPr>
              <a:buFont typeface="Wingdings" panose="05000000000000000000" pitchFamily="2" charset="2"/>
              <a:buChar char="q"/>
              <a:defRPr/>
            </a:pPr>
            <a:r>
              <a:rPr lang="en-US" sz="2400" dirty="0" smtClean="0">
                <a:cs typeface="Arial" charset="0"/>
              </a:rPr>
              <a:t>Statements </a:t>
            </a:r>
          </a:p>
          <a:p>
            <a:pPr>
              <a:buFont typeface="Wingdings" panose="05000000000000000000" pitchFamily="2" charset="2"/>
              <a:buChar char="q"/>
              <a:defRPr/>
            </a:pPr>
            <a:r>
              <a:rPr lang="en-US" sz="2400" dirty="0" smtClean="0">
                <a:cs typeface="Arial" charset="0"/>
              </a:rPr>
              <a:t>Disparate treatment</a:t>
            </a:r>
          </a:p>
          <a:p>
            <a:pPr>
              <a:buFont typeface="Wingdings" panose="05000000000000000000" pitchFamily="2" charset="2"/>
              <a:buChar char="q"/>
              <a:defRPr/>
            </a:pPr>
            <a:r>
              <a:rPr lang="en-US" sz="2400" dirty="0" smtClean="0">
                <a:cs typeface="Arial" charset="0"/>
              </a:rPr>
              <a:t>Testing evidence</a:t>
            </a:r>
          </a:p>
          <a:p>
            <a:pPr>
              <a:buFont typeface="Wingdings" panose="05000000000000000000" pitchFamily="2" charset="2"/>
              <a:buChar char="q"/>
              <a:defRPr/>
            </a:pPr>
            <a:r>
              <a:rPr lang="en-US" sz="2400" dirty="0" smtClean="0">
                <a:cs typeface="Arial" charset="0"/>
              </a:rPr>
              <a:t>Documents</a:t>
            </a:r>
          </a:p>
          <a:p>
            <a:pPr>
              <a:buFont typeface="Wingdings" panose="05000000000000000000" pitchFamily="2" charset="2"/>
              <a:buChar char="q"/>
              <a:defRPr/>
            </a:pPr>
            <a:r>
              <a:rPr lang="en-US" sz="2400" dirty="0" smtClean="0">
                <a:cs typeface="Arial" charset="0"/>
              </a:rPr>
              <a:t>Witness testimony</a:t>
            </a:r>
          </a:p>
        </p:txBody>
      </p:sp>
      <p:pic>
        <p:nvPicPr>
          <p:cNvPr id="4" name="Picture 5" descr="https://encrypted-tbn0.gstatic.com/images?q=tbn:ANd9GcReJPs4drKazK8hiug2pGvZYnu-Qr5SVholV6kF73gDv-eSszCCk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3314" y="2209800"/>
            <a:ext cx="3187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54183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381000"/>
            <a:ext cx="2743200" cy="707886"/>
          </a:xfrm>
          <a:prstGeom prst="rect">
            <a:avLst/>
          </a:prstGeom>
          <a:noFill/>
        </p:spPr>
        <p:txBody>
          <a:bodyPr wrap="square" rtlCol="0">
            <a:spAutoFit/>
          </a:bodyPr>
          <a:lstStyle/>
          <a:p>
            <a:r>
              <a:rPr lang="en-US" sz="4000" dirty="0" smtClean="0">
                <a:solidFill>
                  <a:srgbClr val="C19859"/>
                </a:solidFill>
              </a:rPr>
              <a:t>Defenses</a:t>
            </a:r>
            <a:endParaRPr lang="en-US" sz="4000" dirty="0">
              <a:solidFill>
                <a:srgbClr val="C19859"/>
              </a:solidFill>
            </a:endParaRPr>
          </a:p>
        </p:txBody>
      </p:sp>
      <p:sp>
        <p:nvSpPr>
          <p:cNvPr id="3" name="Rectangle 3"/>
          <p:cNvSpPr txBox="1">
            <a:spLocks noChangeArrowheads="1"/>
          </p:cNvSpPr>
          <p:nvPr/>
        </p:nvSpPr>
        <p:spPr>
          <a:xfrm>
            <a:off x="1333500" y="1828800"/>
            <a:ext cx="6477000" cy="4079875"/>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Legitimate non-discriminatory reason</a:t>
            </a:r>
          </a:p>
          <a:p>
            <a:pPr>
              <a:buFont typeface="Wingdings" panose="05000000000000000000" pitchFamily="2" charset="2"/>
              <a:buChar char="q"/>
              <a:defRPr/>
            </a:pPr>
            <a:r>
              <a:rPr lang="en-US" sz="2400" dirty="0" smtClean="0">
                <a:cs typeface="Arial" charset="0"/>
              </a:rPr>
              <a:t>Favorable treatment of others in the protected class</a:t>
            </a:r>
          </a:p>
          <a:p>
            <a:pPr>
              <a:buFont typeface="Wingdings" panose="05000000000000000000" pitchFamily="2" charset="2"/>
              <a:buChar char="q"/>
              <a:defRPr/>
            </a:pPr>
            <a:r>
              <a:rPr lang="en-US" sz="2400" dirty="0" smtClean="0">
                <a:cs typeface="Arial" charset="0"/>
              </a:rPr>
              <a:t>Reasonable local, state, or federal occupancy standards</a:t>
            </a:r>
          </a:p>
          <a:p>
            <a:pPr>
              <a:buFont typeface="Wingdings" panose="05000000000000000000" pitchFamily="2" charset="2"/>
              <a:buChar char="q"/>
              <a:defRPr/>
            </a:pPr>
            <a:r>
              <a:rPr lang="en-US" sz="2400" dirty="0" smtClean="0">
                <a:cs typeface="Arial" charset="0"/>
              </a:rPr>
              <a:t>Exempt </a:t>
            </a:r>
          </a:p>
          <a:p>
            <a:pPr>
              <a:buFont typeface="Wingdings" panose="05000000000000000000" pitchFamily="2" charset="2"/>
              <a:buNone/>
              <a:defRPr/>
            </a:pPr>
            <a:endParaRPr lang="en-US" dirty="0" smtClean="0"/>
          </a:p>
          <a:p>
            <a:pPr>
              <a:defRPr/>
            </a:pPr>
            <a:endParaRPr lang="en-US" dirty="0" smtClean="0"/>
          </a:p>
        </p:txBody>
      </p:sp>
    </p:spTree>
    <p:extLst>
      <p:ext uri="{BB962C8B-B14F-4D97-AF65-F5344CB8AC3E}">
        <p14:creationId xmlns:p14="http://schemas.microsoft.com/office/powerpoint/2010/main" val="2164224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609600"/>
            <a:ext cx="6629400" cy="1200329"/>
          </a:xfrm>
          <a:prstGeom prst="rect">
            <a:avLst/>
          </a:prstGeom>
          <a:noFill/>
        </p:spPr>
        <p:txBody>
          <a:bodyPr wrap="square" rtlCol="0">
            <a:spAutoFit/>
          </a:bodyPr>
          <a:lstStyle/>
          <a:p>
            <a:pPr algn="ctr"/>
            <a:r>
              <a:rPr lang="en-US" sz="3600" dirty="0" smtClean="0">
                <a:solidFill>
                  <a:srgbClr val="C19859"/>
                </a:solidFill>
              </a:rPr>
              <a:t>ALTON CRIME FREE MULTI-HOUSING PROGRAM</a:t>
            </a:r>
            <a:endParaRPr lang="en-US" sz="3600" dirty="0">
              <a:solidFill>
                <a:srgbClr val="C19859"/>
              </a:solidFill>
            </a:endParaRPr>
          </a:p>
        </p:txBody>
      </p:sp>
      <p:sp>
        <p:nvSpPr>
          <p:cNvPr id="3" name="TextBox 2"/>
          <p:cNvSpPr txBox="1"/>
          <p:nvPr/>
        </p:nvSpPr>
        <p:spPr>
          <a:xfrm>
            <a:off x="1295400" y="5199993"/>
            <a:ext cx="6553200" cy="461665"/>
          </a:xfrm>
          <a:prstGeom prst="rect">
            <a:avLst/>
          </a:prstGeom>
          <a:noFill/>
        </p:spPr>
        <p:txBody>
          <a:bodyPr wrap="square" rtlCol="0">
            <a:spAutoFit/>
          </a:bodyPr>
          <a:lstStyle/>
          <a:p>
            <a:pPr algn="ctr"/>
            <a:r>
              <a:rPr lang="en-US" sz="2400" dirty="0" smtClean="0"/>
              <a:t>Keeping Illegal Activity Out of Rental Property</a:t>
            </a:r>
            <a:endParaRPr lang="en-US" sz="2400" dirty="0"/>
          </a:p>
        </p:txBody>
      </p:sp>
      <p:graphicFrame>
        <p:nvGraphicFramePr>
          <p:cNvPr id="4" name="Object 2"/>
          <p:cNvGraphicFramePr>
            <a:graphicFrameLocks noChangeAspect="1"/>
          </p:cNvGraphicFramePr>
          <p:nvPr>
            <p:extLst>
              <p:ext uri="{D42A27DB-BD31-4B8C-83A1-F6EECF244321}">
                <p14:modId xmlns:p14="http://schemas.microsoft.com/office/powerpoint/2010/main" val="1623166076"/>
              </p:ext>
            </p:extLst>
          </p:nvPr>
        </p:nvGraphicFramePr>
        <p:xfrm>
          <a:off x="2781300" y="1904031"/>
          <a:ext cx="3657600" cy="3183467"/>
        </p:xfrm>
        <a:graphic>
          <a:graphicData uri="http://schemas.openxmlformats.org/presentationml/2006/ole">
            <mc:AlternateContent xmlns:mc="http://schemas.openxmlformats.org/markup-compatibility/2006">
              <mc:Choice xmlns:v="urn:schemas-microsoft-com:vml" Requires="v">
                <p:oleObj spid="_x0000_s2165" name="Document" r:id="rId3" imgW="2239198" imgH="1962237" progId="Word.Document.8">
                  <p:embed/>
                </p:oleObj>
              </mc:Choice>
              <mc:Fallback>
                <p:oleObj name="Document" r:id="rId3" imgW="2239198" imgH="1962237" progId="Word.Document.8">
                  <p:embed/>
                  <p:pic>
                    <p:nvPicPr>
                      <p:cNvPr id="18434" name="Object 2"/>
                      <p:cNvPicPr>
                        <a:picLocks noChangeAspect="1" noChangeArrowheads="1"/>
                      </p:cNvPicPr>
                      <p:nvPr/>
                    </p:nvPicPr>
                    <p:blipFill>
                      <a:blip r:embed="rId4"/>
                      <a:srcRect/>
                      <a:stretch>
                        <a:fillRect/>
                      </a:stretch>
                    </p:blipFill>
                    <p:spPr bwMode="auto">
                      <a:xfrm>
                        <a:off x="2781300" y="1904031"/>
                        <a:ext cx="3657600" cy="318346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689512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05885"/>
            <a:ext cx="5029200" cy="707886"/>
          </a:xfrm>
          <a:prstGeom prst="rect">
            <a:avLst/>
          </a:prstGeom>
          <a:noFill/>
        </p:spPr>
        <p:txBody>
          <a:bodyPr wrap="square" rtlCol="0">
            <a:spAutoFit/>
          </a:bodyPr>
          <a:lstStyle/>
          <a:p>
            <a:r>
              <a:rPr lang="en-US" sz="4000" dirty="0" smtClean="0">
                <a:solidFill>
                  <a:srgbClr val="C19859"/>
                </a:solidFill>
              </a:rPr>
              <a:t>Tips for Respondents</a:t>
            </a:r>
            <a:endParaRPr lang="en-US" sz="4000" dirty="0">
              <a:solidFill>
                <a:srgbClr val="C19859"/>
              </a:solidFill>
            </a:endParaRPr>
          </a:p>
        </p:txBody>
      </p:sp>
      <p:sp>
        <p:nvSpPr>
          <p:cNvPr id="3" name="Rectangle 3"/>
          <p:cNvSpPr txBox="1">
            <a:spLocks noChangeArrowheads="1"/>
          </p:cNvSpPr>
          <p:nvPr/>
        </p:nvSpPr>
        <p:spPr>
          <a:xfrm>
            <a:off x="1181100" y="2362200"/>
            <a:ext cx="6629400" cy="4191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Tell the truth</a:t>
            </a:r>
          </a:p>
          <a:p>
            <a:pPr>
              <a:buFont typeface="Wingdings" panose="05000000000000000000" pitchFamily="2" charset="2"/>
              <a:buChar char="q"/>
              <a:defRPr/>
            </a:pPr>
            <a:r>
              <a:rPr lang="en-US" sz="2400" dirty="0" smtClean="0">
                <a:cs typeface="Arial" charset="0"/>
              </a:rPr>
              <a:t>Keep good records—document actions</a:t>
            </a:r>
          </a:p>
          <a:p>
            <a:pPr>
              <a:buFont typeface="Wingdings" panose="05000000000000000000" pitchFamily="2" charset="2"/>
              <a:buChar char="q"/>
              <a:defRPr/>
            </a:pPr>
            <a:r>
              <a:rPr lang="en-US" sz="2400" dirty="0" smtClean="0">
                <a:cs typeface="Arial" charset="0"/>
              </a:rPr>
              <a:t>Have stated policies and practices and follow them</a:t>
            </a:r>
          </a:p>
          <a:p>
            <a:pPr>
              <a:buFont typeface="Wingdings" panose="05000000000000000000" pitchFamily="2" charset="2"/>
              <a:buChar char="q"/>
              <a:defRPr/>
            </a:pPr>
            <a:r>
              <a:rPr lang="en-US" sz="2400" dirty="0" smtClean="0">
                <a:cs typeface="Arial" charset="0"/>
              </a:rPr>
              <a:t>Document reasons for deviations from policies</a:t>
            </a:r>
          </a:p>
          <a:p>
            <a:pPr>
              <a:buFont typeface="Wingdings" panose="05000000000000000000" pitchFamily="2" charset="2"/>
              <a:buNone/>
              <a:defRPr/>
            </a:pPr>
            <a:r>
              <a:rPr lang="en-US" dirty="0" smtClean="0">
                <a:cs typeface="Times New Roman" pitchFamily="18" charset="0"/>
              </a:rPr>
              <a:t> </a:t>
            </a:r>
          </a:p>
        </p:txBody>
      </p:sp>
      <p:pic>
        <p:nvPicPr>
          <p:cNvPr id="4" name="Picture 5" descr="http://t1.gstatic.com/images?q=tbn:ANd9GcQRGiQMvobqCOPfX_beI0QD0chW9NoxgzhVBCz0GiS1Nalsj3H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813771"/>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8203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152400"/>
            <a:ext cx="3733800" cy="1323439"/>
          </a:xfrm>
          <a:prstGeom prst="rect">
            <a:avLst/>
          </a:prstGeom>
          <a:noFill/>
        </p:spPr>
        <p:txBody>
          <a:bodyPr wrap="square" rtlCol="0">
            <a:spAutoFit/>
          </a:bodyPr>
          <a:lstStyle/>
          <a:p>
            <a:r>
              <a:rPr lang="en-US" sz="4000" dirty="0" smtClean="0">
                <a:solidFill>
                  <a:srgbClr val="C19859"/>
                </a:solidFill>
              </a:rPr>
              <a:t>Remedies and Damages</a:t>
            </a:r>
            <a:endParaRPr lang="en-US" sz="4000" dirty="0">
              <a:solidFill>
                <a:srgbClr val="C19859"/>
              </a:solidFill>
            </a:endParaRPr>
          </a:p>
        </p:txBody>
      </p:sp>
      <p:sp>
        <p:nvSpPr>
          <p:cNvPr id="3" name="Rectangle 3"/>
          <p:cNvSpPr txBox="1">
            <a:spLocks noChangeArrowheads="1"/>
          </p:cNvSpPr>
          <p:nvPr/>
        </p:nvSpPr>
        <p:spPr>
          <a:xfrm>
            <a:off x="1219200" y="1828800"/>
            <a:ext cx="6705600" cy="5181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lnSpc>
                <a:spcPct val="90000"/>
              </a:lnSpc>
              <a:buFont typeface="Wingdings" panose="05000000000000000000" pitchFamily="2" charset="2"/>
              <a:buChar char="q"/>
              <a:defRPr/>
            </a:pPr>
            <a:r>
              <a:rPr lang="en-US" sz="2400" dirty="0" smtClean="0">
                <a:cs typeface="Arial" charset="0"/>
              </a:rPr>
              <a:t>Civil penalties</a:t>
            </a:r>
          </a:p>
          <a:p>
            <a:pPr>
              <a:lnSpc>
                <a:spcPct val="90000"/>
              </a:lnSpc>
              <a:buFont typeface="Wingdings" panose="05000000000000000000" pitchFamily="2" charset="2"/>
              <a:buChar char="q"/>
              <a:defRPr/>
            </a:pPr>
            <a:r>
              <a:rPr lang="en-US" sz="2400" dirty="0" smtClean="0">
                <a:cs typeface="Arial" charset="0"/>
              </a:rPr>
              <a:t>Injunctive and equitable relief</a:t>
            </a:r>
          </a:p>
          <a:p>
            <a:pPr>
              <a:lnSpc>
                <a:spcPct val="90000"/>
              </a:lnSpc>
              <a:buFont typeface="Wingdings" panose="05000000000000000000" pitchFamily="2" charset="2"/>
              <a:buChar char="q"/>
              <a:defRPr/>
            </a:pPr>
            <a:r>
              <a:rPr lang="en-US" sz="2400" dirty="0" smtClean="0">
                <a:cs typeface="Arial" charset="0"/>
              </a:rPr>
              <a:t>Monetary damages for actual damages suffered, such as higher rent costs, emotional damages</a:t>
            </a:r>
          </a:p>
          <a:p>
            <a:pPr>
              <a:lnSpc>
                <a:spcPct val="90000"/>
              </a:lnSpc>
              <a:buFont typeface="Wingdings" panose="05000000000000000000" pitchFamily="2" charset="2"/>
              <a:buChar char="q"/>
              <a:defRPr/>
            </a:pPr>
            <a:r>
              <a:rPr lang="en-US" sz="2400" dirty="0" smtClean="0">
                <a:cs typeface="Arial" charset="0"/>
              </a:rPr>
              <a:t>Attorneys fees and costs</a:t>
            </a:r>
          </a:p>
          <a:p>
            <a:pPr>
              <a:lnSpc>
                <a:spcPct val="90000"/>
              </a:lnSpc>
              <a:buFont typeface="Wingdings" panose="05000000000000000000" pitchFamily="2" charset="2"/>
              <a:buChar char="q"/>
              <a:defRPr/>
            </a:pPr>
            <a:r>
              <a:rPr lang="en-US" sz="2400" dirty="0" smtClean="0">
                <a:cs typeface="Arial" charset="0"/>
              </a:rPr>
              <a:t>Federal court and some local ordinances allow for punitive damages (e.g. Cook County, City of Chicago)</a:t>
            </a:r>
          </a:p>
        </p:txBody>
      </p:sp>
      <p:pic>
        <p:nvPicPr>
          <p:cNvPr id="4" name="Picture 5" descr="http://t1.gstatic.com/images?q=tbn:ANd9GcRBEnCmXw42wUWdFq6Hjyb9-_U3_cMuP5bsRCrfLwvRqoq_hMkh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
            <a:ext cx="1984375"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60051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00400" y="533400"/>
            <a:ext cx="2971800" cy="707886"/>
          </a:xfrm>
          <a:prstGeom prst="rect">
            <a:avLst/>
          </a:prstGeom>
          <a:noFill/>
        </p:spPr>
        <p:txBody>
          <a:bodyPr wrap="square" rtlCol="0">
            <a:spAutoFit/>
          </a:bodyPr>
          <a:lstStyle/>
          <a:p>
            <a:r>
              <a:rPr lang="en-US" sz="4000" u="sng" dirty="0" smtClean="0">
                <a:solidFill>
                  <a:srgbClr val="C19859"/>
                </a:solidFill>
              </a:rPr>
              <a:t>Scenario 1</a:t>
            </a:r>
            <a:endParaRPr lang="en-US" sz="4000" u="sng" dirty="0">
              <a:solidFill>
                <a:srgbClr val="C19859"/>
              </a:solidFill>
            </a:endParaRPr>
          </a:p>
        </p:txBody>
      </p:sp>
      <p:sp>
        <p:nvSpPr>
          <p:cNvPr id="3" name="Content Placeholder 5"/>
          <p:cNvSpPr txBox="1">
            <a:spLocks/>
          </p:cNvSpPr>
          <p:nvPr/>
        </p:nvSpPr>
        <p:spPr>
          <a:xfrm>
            <a:off x="1257300" y="1828800"/>
            <a:ext cx="68580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lgn="ctr">
              <a:buFont typeface="Wingdings 2" pitchFamily="18" charset="2"/>
              <a:buNone/>
              <a:defRPr/>
            </a:pPr>
            <a:r>
              <a:rPr lang="en-US" sz="3200" dirty="0" smtClean="0">
                <a:cs typeface="Arial" charset="0"/>
              </a:rPr>
              <a:t>An apartment seeker who uses a wheelchair has found a second-floor apartment in an older walk-up building. He asks the landlord to put in an elevator so he can reach the unit, but the landlord refuses.</a:t>
            </a:r>
          </a:p>
          <a:p>
            <a:pPr>
              <a:defRPr/>
            </a:pPr>
            <a:endParaRPr lang="en-US" dirty="0" smtClean="0"/>
          </a:p>
        </p:txBody>
      </p:sp>
    </p:spTree>
    <p:extLst>
      <p:ext uri="{BB962C8B-B14F-4D97-AF65-F5344CB8AC3E}">
        <p14:creationId xmlns:p14="http://schemas.microsoft.com/office/powerpoint/2010/main" val="36002812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381000"/>
            <a:ext cx="2743200" cy="707886"/>
          </a:xfrm>
          <a:prstGeom prst="rect">
            <a:avLst/>
          </a:prstGeom>
          <a:noFill/>
        </p:spPr>
        <p:txBody>
          <a:bodyPr wrap="square" rtlCol="0">
            <a:spAutoFit/>
          </a:bodyPr>
          <a:lstStyle/>
          <a:p>
            <a:r>
              <a:rPr lang="en-US" sz="4000" u="sng" dirty="0" smtClean="0">
                <a:solidFill>
                  <a:srgbClr val="C19859"/>
                </a:solidFill>
              </a:rPr>
              <a:t>Scenario 2</a:t>
            </a:r>
            <a:endParaRPr lang="en-US" sz="4000" u="sng" dirty="0">
              <a:solidFill>
                <a:srgbClr val="C19859"/>
              </a:solidFill>
            </a:endParaRPr>
          </a:p>
        </p:txBody>
      </p:sp>
      <p:sp>
        <p:nvSpPr>
          <p:cNvPr id="3" name="Content Placeholder 2"/>
          <p:cNvSpPr txBox="1">
            <a:spLocks/>
          </p:cNvSpPr>
          <p:nvPr/>
        </p:nvSpPr>
        <p:spPr>
          <a:xfrm>
            <a:off x="952500" y="1752600"/>
            <a:ext cx="69342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lgn="ctr">
              <a:buFont typeface="Wingdings 2" pitchFamily="18" charset="2"/>
              <a:buNone/>
              <a:defRPr/>
            </a:pPr>
            <a:r>
              <a:rPr lang="en-US" sz="3200" dirty="0" smtClean="0">
                <a:cs typeface="Arial" charset="0"/>
              </a:rPr>
              <a:t>A rental complex advertises a spacious one-bedroom apartment. When a couple with a newborn applies, the property manager turns down their rental request, saying that a one bedroom is not sufficient for three people.</a:t>
            </a:r>
          </a:p>
        </p:txBody>
      </p:sp>
    </p:spTree>
    <p:extLst>
      <p:ext uri="{BB962C8B-B14F-4D97-AF65-F5344CB8AC3E}">
        <p14:creationId xmlns:p14="http://schemas.microsoft.com/office/powerpoint/2010/main" val="38123076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0" y="457200"/>
            <a:ext cx="2743200" cy="707886"/>
          </a:xfrm>
          <a:prstGeom prst="rect">
            <a:avLst/>
          </a:prstGeom>
          <a:noFill/>
        </p:spPr>
        <p:txBody>
          <a:bodyPr wrap="square" rtlCol="0">
            <a:spAutoFit/>
          </a:bodyPr>
          <a:lstStyle/>
          <a:p>
            <a:r>
              <a:rPr lang="en-US" sz="4000" u="sng" dirty="0" smtClean="0">
                <a:solidFill>
                  <a:srgbClr val="C19859"/>
                </a:solidFill>
              </a:rPr>
              <a:t>Scenario 3</a:t>
            </a:r>
            <a:endParaRPr lang="en-US" sz="4000" u="sng" dirty="0">
              <a:solidFill>
                <a:srgbClr val="C19859"/>
              </a:solidFill>
            </a:endParaRPr>
          </a:p>
        </p:txBody>
      </p:sp>
      <p:sp>
        <p:nvSpPr>
          <p:cNvPr id="3" name="Content Placeholder 2"/>
          <p:cNvSpPr txBox="1">
            <a:spLocks/>
          </p:cNvSpPr>
          <p:nvPr/>
        </p:nvSpPr>
        <p:spPr>
          <a:xfrm>
            <a:off x="800100" y="1447800"/>
            <a:ext cx="7086600" cy="46482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lgn="ctr">
              <a:buFont typeface="Wingdings 2" pitchFamily="18" charset="2"/>
              <a:buNone/>
              <a:defRPr/>
            </a:pPr>
            <a:r>
              <a:rPr lang="en-US" sz="2800" dirty="0" smtClean="0">
                <a:cs typeface="Arial" charset="0"/>
              </a:rPr>
              <a:t>A woman applies for an apartment. She has good credit and the required deposit. When the property manager calls the prospective tenant’s previous landlord, she finds out that the woman and her ex-partner used to throw loud, late-night parties that caused some of the other tenants to complain. The property manager turns down her rental application.</a:t>
            </a:r>
          </a:p>
          <a:p>
            <a:pPr algn="ctr">
              <a:buFont typeface="Wingdings 2" pitchFamily="18" charset="2"/>
              <a:buNone/>
              <a:defRPr/>
            </a:pPr>
            <a:endParaRPr lang="en-US" dirty="0" smtClean="0"/>
          </a:p>
        </p:txBody>
      </p:sp>
    </p:spTree>
    <p:extLst>
      <p:ext uri="{BB962C8B-B14F-4D97-AF65-F5344CB8AC3E}">
        <p14:creationId xmlns:p14="http://schemas.microsoft.com/office/powerpoint/2010/main" val="36076310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457200"/>
            <a:ext cx="2667000" cy="707886"/>
          </a:xfrm>
          <a:prstGeom prst="rect">
            <a:avLst/>
          </a:prstGeom>
          <a:noFill/>
        </p:spPr>
        <p:txBody>
          <a:bodyPr wrap="square" rtlCol="0">
            <a:spAutoFit/>
          </a:bodyPr>
          <a:lstStyle/>
          <a:p>
            <a:r>
              <a:rPr lang="en-US" sz="4000" u="sng" dirty="0" smtClean="0">
                <a:solidFill>
                  <a:srgbClr val="C19859"/>
                </a:solidFill>
              </a:rPr>
              <a:t>Scenario 4</a:t>
            </a:r>
            <a:endParaRPr lang="en-US" sz="4000" u="sng" dirty="0">
              <a:solidFill>
                <a:srgbClr val="C19859"/>
              </a:solidFill>
            </a:endParaRPr>
          </a:p>
        </p:txBody>
      </p:sp>
      <p:sp>
        <p:nvSpPr>
          <p:cNvPr id="3" name="Content Placeholder 2"/>
          <p:cNvSpPr txBox="1">
            <a:spLocks/>
          </p:cNvSpPr>
          <p:nvPr/>
        </p:nvSpPr>
        <p:spPr>
          <a:xfrm>
            <a:off x="1295400" y="1447800"/>
            <a:ext cx="61722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lgn="ctr">
              <a:buFont typeface="Wingdings 2" pitchFamily="18" charset="2"/>
              <a:buNone/>
              <a:defRPr/>
            </a:pPr>
            <a:r>
              <a:rPr lang="en-US" sz="2800" dirty="0" smtClean="0">
                <a:cs typeface="Arial" charset="0"/>
              </a:rPr>
              <a:t>A woman with a ten-year-old son and a high credit score, excellent landlord references and adequate income from child support and Social Security disability benefits is denied housing in favor of an elderly, retired couple with lower credit scores, lower income and no references.</a:t>
            </a:r>
          </a:p>
          <a:p>
            <a:pPr>
              <a:defRPr/>
            </a:pPr>
            <a:endParaRPr lang="en-US" dirty="0" smtClean="0"/>
          </a:p>
        </p:txBody>
      </p:sp>
    </p:spTree>
    <p:extLst>
      <p:ext uri="{BB962C8B-B14F-4D97-AF65-F5344CB8AC3E}">
        <p14:creationId xmlns:p14="http://schemas.microsoft.com/office/powerpoint/2010/main" val="23195396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371600" y="990600"/>
            <a:ext cx="6553200" cy="4876800"/>
          </a:xfrm>
          <a:prstGeom prst="rect">
            <a:avLst/>
          </a:prstGeom>
          <a:ln>
            <a:solidFill>
              <a:schemeClr val="tx1"/>
            </a:solidFill>
          </a:ln>
        </p:spPr>
        <p:txBody>
          <a:bodyPr vert="horz" lIns="91440" tIns="45720" rIns="91440" bIns="45720" rtlCol="0">
            <a:normAutofit/>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lgn="ctr">
              <a:buFont typeface="Wingdings 2" pitchFamily="18" charset="2"/>
              <a:buNone/>
              <a:defRPr/>
            </a:pPr>
            <a:r>
              <a:rPr lang="en-US" sz="2400" b="1" dirty="0" smtClean="0">
                <a:cs typeface="Arial" pitchFamily="34" charset="0"/>
              </a:rPr>
              <a:t>Marian </a:t>
            </a:r>
            <a:r>
              <a:rPr lang="en-US" sz="2400" b="1" dirty="0" err="1" smtClean="0">
                <a:cs typeface="Arial" pitchFamily="34" charset="0"/>
              </a:rPr>
              <a:t>Honel</a:t>
            </a:r>
            <a:r>
              <a:rPr lang="en-US" sz="2400" b="1" dirty="0" smtClean="0">
                <a:cs typeface="Arial" pitchFamily="34" charset="0"/>
              </a:rPr>
              <a:t/>
            </a:r>
            <a:br>
              <a:rPr lang="en-US" sz="2400" b="1" dirty="0" smtClean="0">
                <a:cs typeface="Arial" pitchFamily="34" charset="0"/>
              </a:rPr>
            </a:br>
            <a:r>
              <a:rPr lang="en-US" sz="2400" b="1" dirty="0" smtClean="0">
                <a:cs typeface="Arial" pitchFamily="34" charset="0"/>
              </a:rPr>
              <a:t>Manager, Fair Housing Division</a:t>
            </a:r>
          </a:p>
          <a:p>
            <a:pPr algn="ctr">
              <a:buFont typeface="Wingdings 2" pitchFamily="18" charset="2"/>
              <a:buNone/>
              <a:defRPr/>
            </a:pPr>
            <a:r>
              <a:rPr lang="en-US" sz="2400" b="1" dirty="0" smtClean="0">
                <a:cs typeface="Arial" pitchFamily="34" charset="0"/>
              </a:rPr>
              <a:t>Illinois Department of Human Rights</a:t>
            </a:r>
            <a:br>
              <a:rPr lang="en-US" sz="2400" b="1" dirty="0" smtClean="0">
                <a:cs typeface="Arial" pitchFamily="34" charset="0"/>
              </a:rPr>
            </a:br>
            <a:r>
              <a:rPr lang="en-US" sz="2400" b="1" dirty="0" smtClean="0">
                <a:cs typeface="Arial" pitchFamily="34" charset="0"/>
              </a:rPr>
              <a:t>100 West Randolph St., Suite 10-100</a:t>
            </a:r>
            <a:br>
              <a:rPr lang="en-US" sz="2400" b="1" dirty="0" smtClean="0">
                <a:cs typeface="Arial" pitchFamily="34" charset="0"/>
              </a:rPr>
            </a:br>
            <a:r>
              <a:rPr lang="en-US" sz="2400" b="1" dirty="0" smtClean="0">
                <a:cs typeface="Arial" pitchFamily="34" charset="0"/>
              </a:rPr>
              <a:t>Chicago, IL  60601</a:t>
            </a:r>
            <a:br>
              <a:rPr lang="en-US" sz="2400" b="1" dirty="0" smtClean="0">
                <a:cs typeface="Arial" pitchFamily="34" charset="0"/>
              </a:rPr>
            </a:br>
            <a:endParaRPr lang="en-US" sz="2400" b="1" dirty="0" smtClean="0">
              <a:cs typeface="Arial" pitchFamily="34" charset="0"/>
            </a:endParaRPr>
          </a:p>
          <a:p>
            <a:pPr algn="ctr">
              <a:buFont typeface="Wingdings 2" pitchFamily="18" charset="2"/>
              <a:buNone/>
              <a:defRPr/>
            </a:pPr>
            <a:r>
              <a:rPr lang="en-US" sz="2400" b="1" dirty="0" smtClean="0">
                <a:cs typeface="Arial" pitchFamily="34" charset="0"/>
              </a:rPr>
              <a:t>Marian.Honel@illinois.gov</a:t>
            </a:r>
            <a:br>
              <a:rPr lang="en-US" sz="2400" b="1" dirty="0" smtClean="0">
                <a:cs typeface="Arial" pitchFamily="34" charset="0"/>
              </a:rPr>
            </a:br>
            <a:r>
              <a:rPr lang="en-US" sz="2400" b="1" dirty="0" smtClean="0">
                <a:solidFill>
                  <a:schemeClr val="accent1">
                    <a:lumMod val="75000"/>
                  </a:schemeClr>
                </a:solidFill>
                <a:cs typeface="Arial" pitchFamily="34" charset="0"/>
              </a:rPr>
              <a:t> </a:t>
            </a:r>
            <a:r>
              <a:rPr lang="en-US" sz="2400" b="1" u="sng" dirty="0" smtClean="0">
                <a:cs typeface="Arial" pitchFamily="34" charset="0"/>
              </a:rPr>
              <a:t>IDHR.FairHousing@illinois.gov</a:t>
            </a:r>
            <a:r>
              <a:rPr lang="en-US" sz="2400" b="1" dirty="0" smtClean="0">
                <a:solidFill>
                  <a:schemeClr val="accent1">
                    <a:lumMod val="75000"/>
                  </a:schemeClr>
                </a:solidFill>
                <a:cs typeface="Arial" pitchFamily="34" charset="0"/>
              </a:rPr>
              <a:t> </a:t>
            </a:r>
          </a:p>
          <a:p>
            <a:pPr algn="ctr">
              <a:buFont typeface="Wingdings 2" pitchFamily="18" charset="2"/>
              <a:buNone/>
              <a:defRPr/>
            </a:pPr>
            <a:r>
              <a:rPr lang="en-US" sz="2400" b="1" dirty="0" smtClean="0">
                <a:cs typeface="Arial" pitchFamily="34" charset="0"/>
              </a:rPr>
              <a:t>312.814.6219</a:t>
            </a:r>
            <a:r>
              <a:rPr lang="en-US" dirty="0" smtClean="0">
                <a:solidFill>
                  <a:schemeClr val="tx2"/>
                </a:solidFill>
                <a:cs typeface="Arial" pitchFamily="34" charset="0"/>
              </a:rPr>
              <a:t/>
            </a:r>
            <a:br>
              <a:rPr lang="en-US" dirty="0" smtClean="0">
                <a:solidFill>
                  <a:schemeClr val="tx2"/>
                </a:solidFill>
                <a:cs typeface="Arial" pitchFamily="34" charset="0"/>
              </a:rPr>
            </a:br>
            <a:endParaRPr lang="en-US" dirty="0" smtClean="0">
              <a:solidFill>
                <a:schemeClr val="tx2"/>
              </a:solidFill>
              <a:cs typeface="Arial" pitchFamily="34" charset="0"/>
            </a:endParaRPr>
          </a:p>
        </p:txBody>
      </p:sp>
    </p:spTree>
    <p:extLst>
      <p:ext uri="{BB962C8B-B14F-4D97-AF65-F5344CB8AC3E}">
        <p14:creationId xmlns:p14="http://schemas.microsoft.com/office/powerpoint/2010/main" val="26886412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457200"/>
            <a:ext cx="5486400" cy="707886"/>
          </a:xfrm>
          <a:prstGeom prst="rect">
            <a:avLst/>
          </a:prstGeom>
          <a:noFill/>
        </p:spPr>
        <p:txBody>
          <a:bodyPr wrap="square" rtlCol="0">
            <a:spAutoFit/>
          </a:bodyPr>
          <a:lstStyle/>
          <a:p>
            <a:r>
              <a:rPr lang="en-US" sz="4000" dirty="0" smtClean="0">
                <a:solidFill>
                  <a:srgbClr val="C19859"/>
                </a:solidFill>
              </a:rPr>
              <a:t>The Rental Application:</a:t>
            </a:r>
            <a:endParaRPr lang="en-US" sz="4000" dirty="0">
              <a:solidFill>
                <a:srgbClr val="C19859"/>
              </a:solidFill>
            </a:endParaRPr>
          </a:p>
        </p:txBody>
      </p:sp>
      <p:sp>
        <p:nvSpPr>
          <p:cNvPr id="3" name="Rectangle 4"/>
          <p:cNvSpPr txBox="1">
            <a:spLocks noChangeArrowheads="1"/>
          </p:cNvSpPr>
          <p:nvPr/>
        </p:nvSpPr>
        <p:spPr>
          <a:xfrm>
            <a:off x="4267200" y="1371600"/>
            <a:ext cx="3810000" cy="4419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defRPr/>
            </a:pPr>
            <a:r>
              <a:rPr lang="en-US" sz="2400" dirty="0" smtClean="0">
                <a:solidFill>
                  <a:srgbClr val="D5D0EC"/>
                </a:solidFill>
              </a:rPr>
              <a:t>Should Ask About </a:t>
            </a:r>
            <a:r>
              <a:rPr lang="en-US" sz="2400" i="1" u="sng" dirty="0" smtClean="0">
                <a:solidFill>
                  <a:srgbClr val="D5D0EC"/>
                </a:solidFill>
              </a:rPr>
              <a:t>Criminal</a:t>
            </a:r>
            <a:r>
              <a:rPr lang="en-US" sz="2400" dirty="0" smtClean="0">
                <a:solidFill>
                  <a:srgbClr val="D5D0EC"/>
                </a:solidFill>
              </a:rPr>
              <a:t> History</a:t>
            </a:r>
          </a:p>
          <a:p>
            <a:pPr>
              <a:defRPr/>
            </a:pPr>
            <a:r>
              <a:rPr lang="en-US" sz="2400" dirty="0" smtClean="0">
                <a:solidFill>
                  <a:srgbClr val="CBD5EE"/>
                </a:solidFill>
              </a:rPr>
              <a:t>Felonies AND also </a:t>
            </a:r>
            <a:r>
              <a:rPr lang="en-US" sz="2400" i="1" u="sng" dirty="0" smtClean="0">
                <a:solidFill>
                  <a:srgbClr val="CBD5EE"/>
                </a:solidFill>
              </a:rPr>
              <a:t>Misdemeanors!</a:t>
            </a:r>
            <a:endParaRPr lang="en-US" sz="2400" dirty="0" smtClean="0">
              <a:solidFill>
                <a:srgbClr val="CBD5EE"/>
              </a:solidFill>
            </a:endParaRPr>
          </a:p>
          <a:p>
            <a:pPr>
              <a:defRPr/>
            </a:pPr>
            <a:r>
              <a:rPr lang="en-US" sz="2400" i="1" dirty="0" smtClean="0">
                <a:solidFill>
                  <a:srgbClr val="BDDAF1"/>
                </a:solidFill>
              </a:rPr>
              <a:t>Plea Bargains</a:t>
            </a:r>
            <a:endParaRPr lang="en-US" sz="2400" dirty="0" smtClean="0">
              <a:solidFill>
                <a:srgbClr val="BDDAF1"/>
              </a:solidFill>
            </a:endParaRPr>
          </a:p>
          <a:p>
            <a:pPr>
              <a:defRPr/>
            </a:pPr>
            <a:r>
              <a:rPr lang="en-US" sz="2400" dirty="0" smtClean="0">
                <a:solidFill>
                  <a:srgbClr val="AEDAF3"/>
                </a:solidFill>
              </a:rPr>
              <a:t>Probation/Parole</a:t>
            </a:r>
          </a:p>
          <a:p>
            <a:pPr>
              <a:defRPr/>
            </a:pPr>
            <a:r>
              <a:rPr lang="en-US" sz="2400" dirty="0" smtClean="0">
                <a:solidFill>
                  <a:srgbClr val="8FCEEC"/>
                </a:solidFill>
              </a:rPr>
              <a:t>About </a:t>
            </a:r>
            <a:r>
              <a:rPr lang="en-US" sz="2400" i="1" u="sng" dirty="0" smtClean="0">
                <a:solidFill>
                  <a:srgbClr val="8FCEEC"/>
                </a:solidFill>
              </a:rPr>
              <a:t>Current</a:t>
            </a:r>
            <a:r>
              <a:rPr lang="en-US" sz="2400" dirty="0" smtClean="0">
                <a:solidFill>
                  <a:srgbClr val="8FCEEC"/>
                </a:solidFill>
              </a:rPr>
              <a:t> Criminal Activity</a:t>
            </a:r>
          </a:p>
          <a:p>
            <a:pPr>
              <a:defRPr/>
            </a:pPr>
            <a:r>
              <a:rPr lang="en-US" sz="2400" dirty="0" smtClean="0">
                <a:solidFill>
                  <a:srgbClr val="8ACFEC"/>
                </a:solidFill>
              </a:rPr>
              <a:t>Illegal Drug Use </a:t>
            </a:r>
          </a:p>
        </p:txBody>
      </p:sp>
      <p:graphicFrame>
        <p:nvGraphicFramePr>
          <p:cNvPr id="4" name="Object 3"/>
          <p:cNvGraphicFramePr>
            <a:graphicFrameLocks noChangeAspect="1"/>
          </p:cNvGraphicFramePr>
          <p:nvPr>
            <p:extLst>
              <p:ext uri="{D42A27DB-BD31-4B8C-83A1-F6EECF244321}">
                <p14:modId xmlns:p14="http://schemas.microsoft.com/office/powerpoint/2010/main" val="1896489033"/>
              </p:ext>
            </p:extLst>
          </p:nvPr>
        </p:nvGraphicFramePr>
        <p:xfrm>
          <a:off x="285750" y="1371600"/>
          <a:ext cx="3086100" cy="3962400"/>
        </p:xfrm>
        <a:graphic>
          <a:graphicData uri="http://schemas.openxmlformats.org/presentationml/2006/ole">
            <mc:AlternateContent xmlns:mc="http://schemas.openxmlformats.org/markup-compatibility/2006">
              <mc:Choice xmlns:v="urn:schemas-microsoft-com:vml" Requires="v">
                <p:oleObj spid="_x0000_s3123" name="ClipArt" r:id="rId3" imgW="685800" imgH="846734" progId="MS_ClipArt_Gallery.2">
                  <p:embed/>
                </p:oleObj>
              </mc:Choice>
              <mc:Fallback>
                <p:oleObj name="ClipArt" r:id="rId3" imgW="685800" imgH="846734" progId="MS_ClipArt_Gallery.2">
                  <p:embed/>
                  <p:pic>
                    <p:nvPicPr>
                      <p:cNvPr id="19865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371600"/>
                        <a:ext cx="30861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9857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245928"/>
            <a:ext cx="6019800" cy="707886"/>
          </a:xfrm>
          <a:prstGeom prst="rect">
            <a:avLst/>
          </a:prstGeom>
          <a:noFill/>
        </p:spPr>
        <p:txBody>
          <a:bodyPr wrap="square" rtlCol="0">
            <a:spAutoFit/>
          </a:bodyPr>
          <a:lstStyle/>
          <a:p>
            <a:r>
              <a:rPr lang="en-US" sz="4000" dirty="0" smtClean="0">
                <a:solidFill>
                  <a:srgbClr val="C19859"/>
                </a:solidFill>
              </a:rPr>
              <a:t>How to Verify Information:</a:t>
            </a:r>
            <a:endParaRPr lang="en-US" sz="4000" dirty="0">
              <a:solidFill>
                <a:srgbClr val="C19859"/>
              </a:solidFill>
            </a:endParaRPr>
          </a:p>
        </p:txBody>
      </p:sp>
      <p:sp>
        <p:nvSpPr>
          <p:cNvPr id="3" name="Rectangle 3"/>
          <p:cNvSpPr txBox="1">
            <a:spLocks noChangeArrowheads="1"/>
          </p:cNvSpPr>
          <p:nvPr/>
        </p:nvSpPr>
        <p:spPr>
          <a:xfrm>
            <a:off x="1143000" y="1524000"/>
            <a:ext cx="7162800" cy="47244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marL="457200" indent="-457200">
              <a:buFont typeface="Arial" panose="020B0604020202020204" pitchFamily="34" charset="0"/>
              <a:buChar char="•"/>
              <a:defRPr/>
            </a:pPr>
            <a:r>
              <a:rPr lang="en-US" b="1" dirty="0" smtClean="0"/>
              <a:t>Don’t Take Shortcuts</a:t>
            </a:r>
          </a:p>
          <a:p>
            <a:pPr marL="457200" indent="-457200">
              <a:buFont typeface="Arial" panose="020B0604020202020204" pitchFamily="34" charset="0"/>
              <a:buChar char="•"/>
              <a:defRPr/>
            </a:pPr>
            <a:r>
              <a:rPr lang="en-US" b="1" dirty="0" smtClean="0"/>
              <a:t>Compare ID to Information Given</a:t>
            </a:r>
          </a:p>
          <a:p>
            <a:pPr marL="457200" indent="-457200">
              <a:buFont typeface="Arial" panose="020B0604020202020204" pitchFamily="34" charset="0"/>
              <a:buChar char="•"/>
              <a:defRPr/>
            </a:pPr>
            <a:r>
              <a:rPr lang="en-US" b="1" dirty="0" smtClean="0"/>
              <a:t>Identify PREVIOUS Landlords</a:t>
            </a:r>
          </a:p>
          <a:p>
            <a:pPr marL="457200" indent="-457200">
              <a:buFont typeface="Arial" panose="020B0604020202020204" pitchFamily="34" charset="0"/>
              <a:buChar char="•"/>
              <a:defRPr/>
            </a:pPr>
            <a:r>
              <a:rPr lang="en-US" b="1" dirty="0" smtClean="0"/>
              <a:t>Have a STANDARD List of Questions</a:t>
            </a:r>
          </a:p>
          <a:p>
            <a:pPr marL="457200" indent="-457200">
              <a:buFont typeface="Arial" panose="020B0604020202020204" pitchFamily="34" charset="0"/>
              <a:buChar char="•"/>
              <a:defRPr/>
            </a:pPr>
            <a:r>
              <a:rPr lang="en-US" b="1" dirty="0" smtClean="0"/>
              <a:t>Get Co-Signers</a:t>
            </a:r>
          </a:p>
          <a:p>
            <a:pPr marL="457200" indent="-457200">
              <a:buFont typeface="Arial" panose="020B0604020202020204" pitchFamily="34" charset="0"/>
              <a:buChar char="•"/>
              <a:defRPr/>
            </a:pPr>
            <a:r>
              <a:rPr lang="en-US" b="1" dirty="0" smtClean="0"/>
              <a:t>Verify Income Sources</a:t>
            </a:r>
          </a:p>
          <a:p>
            <a:pPr marL="457200" indent="-457200">
              <a:buFont typeface="Arial" panose="020B0604020202020204" pitchFamily="34" charset="0"/>
              <a:buChar char="•"/>
              <a:defRPr/>
            </a:pPr>
            <a:r>
              <a:rPr lang="en-US" b="1" dirty="0" smtClean="0"/>
              <a:t>Run a Credit/Criminal Check</a:t>
            </a:r>
          </a:p>
          <a:p>
            <a:pPr marL="0" indent="0" algn="ctr">
              <a:buNone/>
              <a:defRPr/>
            </a:pPr>
            <a:endParaRPr lang="en-US" b="1" dirty="0" smtClean="0"/>
          </a:p>
          <a:p>
            <a:pPr marL="0" indent="0" algn="ctr">
              <a:buNone/>
              <a:defRPr/>
            </a:pPr>
            <a:r>
              <a:rPr lang="en-US" b="1" dirty="0" smtClean="0"/>
              <a:t>**Plan your words very carefully, most discrimination lawsuits are filed when an owner/manager has said too much!**</a:t>
            </a:r>
            <a:endParaRPr lang="en-US" b="1" dirty="0"/>
          </a:p>
        </p:txBody>
      </p:sp>
    </p:spTree>
    <p:extLst>
      <p:ext uri="{BB962C8B-B14F-4D97-AF65-F5344CB8AC3E}">
        <p14:creationId xmlns:p14="http://schemas.microsoft.com/office/powerpoint/2010/main" val="365324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tvd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prstGeom prst="rect">
            <a:avLst/>
          </a:prstGeom>
        </p:spPr>
      </p:pic>
    </p:spTree>
    <p:extLst>
      <p:ext uri="{BB962C8B-B14F-4D97-AF65-F5344CB8AC3E}">
        <p14:creationId xmlns:p14="http://schemas.microsoft.com/office/powerpoint/2010/main" val="2488174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838200"/>
            <a:ext cx="6857999" cy="1077229"/>
          </a:xfrm>
        </p:spPr>
        <p:txBody>
          <a:bodyPr>
            <a:normAutofit/>
          </a:bodyPr>
          <a:lstStyle/>
          <a:p>
            <a:pPr algn="ctr"/>
            <a:r>
              <a:rPr lang="en-US" sz="5400" dirty="0" smtClean="0">
                <a:solidFill>
                  <a:srgbClr val="C19859"/>
                </a:solidFill>
              </a:rPr>
              <a:t>Why are YOU here?</a:t>
            </a:r>
            <a:endParaRPr lang="en-US" sz="5400" dirty="0">
              <a:solidFill>
                <a:srgbClr val="C19859"/>
              </a:solidFill>
            </a:endParaRPr>
          </a:p>
        </p:txBody>
      </p:sp>
      <p:sp>
        <p:nvSpPr>
          <p:cNvPr id="3" name="Content Placeholder 2"/>
          <p:cNvSpPr>
            <a:spLocks noGrp="1"/>
          </p:cNvSpPr>
          <p:nvPr>
            <p:ph idx="1"/>
          </p:nvPr>
        </p:nvSpPr>
        <p:spPr>
          <a:xfrm>
            <a:off x="2020253" y="1676400"/>
            <a:ext cx="5713092" cy="4000066"/>
          </a:xfrm>
        </p:spPr>
        <p:txBody>
          <a:bodyPr/>
          <a:lstStyle/>
          <a:p>
            <a:r>
              <a:rPr lang="en-US" dirty="0" smtClean="0"/>
              <a:t>Rise in crime in rental properties?</a:t>
            </a:r>
          </a:p>
          <a:p>
            <a:r>
              <a:rPr lang="en-US" dirty="0" smtClean="0"/>
              <a:t>Shift in the criminal mindset?</a:t>
            </a:r>
          </a:p>
          <a:p>
            <a:r>
              <a:rPr lang="en-US" dirty="0" smtClean="0"/>
              <a:t>Investment properties?</a:t>
            </a:r>
          </a:p>
          <a:p>
            <a:pPr lvl="1"/>
            <a:r>
              <a:rPr lang="en-US" dirty="0" smtClean="0"/>
              <a:t>The process in which a neighborhood is transformed from low-value to high-value properties</a:t>
            </a:r>
          </a:p>
          <a:p>
            <a:pPr lvl="1"/>
            <a:r>
              <a:rPr lang="en-US" dirty="0" smtClean="0"/>
              <a:t>The phenomenon of a formally industrial or dilapidated area becoming attractive to middle classes through improved services, access or a perception of “trendiness”</a:t>
            </a:r>
            <a:endParaRPr lang="en-US" dirty="0"/>
          </a:p>
        </p:txBody>
      </p:sp>
    </p:spTree>
    <p:extLst>
      <p:ext uri="{BB962C8B-B14F-4D97-AF65-F5344CB8AC3E}">
        <p14:creationId xmlns:p14="http://schemas.microsoft.com/office/powerpoint/2010/main" val="36399258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9213" y="-517525"/>
            <a:ext cx="9193213" cy="735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25759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593" y="762000"/>
            <a:ext cx="5878011" cy="1077229"/>
          </a:xfrm>
        </p:spPr>
        <p:txBody>
          <a:bodyPr>
            <a:normAutofit/>
          </a:bodyPr>
          <a:lstStyle/>
          <a:p>
            <a:r>
              <a:rPr lang="en-US" dirty="0" smtClean="0">
                <a:solidFill>
                  <a:srgbClr val="C19859"/>
                </a:solidFill>
              </a:rPr>
              <a:t>Why Inspect?</a:t>
            </a:r>
            <a:br>
              <a:rPr lang="en-US" dirty="0" smtClean="0">
                <a:solidFill>
                  <a:srgbClr val="C19859"/>
                </a:solidFill>
              </a:rPr>
            </a:br>
            <a:r>
              <a:rPr lang="en-US" dirty="0" smtClean="0">
                <a:solidFill>
                  <a:srgbClr val="C19859"/>
                </a:solidFill>
              </a:rPr>
              <a:t>Something Else to Keep in Mind</a:t>
            </a:r>
            <a:endParaRPr lang="en-US" dirty="0">
              <a:solidFill>
                <a:srgbClr val="C19859"/>
              </a:solidFill>
            </a:endParaRPr>
          </a:p>
        </p:txBody>
      </p:sp>
      <p:sp>
        <p:nvSpPr>
          <p:cNvPr id="3" name="Content Placeholder 2"/>
          <p:cNvSpPr>
            <a:spLocks noGrp="1"/>
          </p:cNvSpPr>
          <p:nvPr>
            <p:ph idx="1"/>
          </p:nvPr>
        </p:nvSpPr>
        <p:spPr>
          <a:xfrm>
            <a:off x="1828800" y="1981200"/>
            <a:ext cx="5713092" cy="3001944"/>
          </a:xfrm>
        </p:spPr>
        <p:txBody>
          <a:bodyPr/>
          <a:lstStyle/>
          <a:p>
            <a:r>
              <a:rPr lang="en-US" dirty="0" smtClean="0"/>
              <a:t>Crime is not the only issue on some properties</a:t>
            </a:r>
          </a:p>
          <a:p>
            <a:r>
              <a:rPr lang="en-US" dirty="0" smtClean="0"/>
              <a:t>Unsanitary conditions</a:t>
            </a:r>
          </a:p>
          <a:p>
            <a:r>
              <a:rPr lang="en-US" dirty="0" smtClean="0"/>
              <a:t>Neglected children</a:t>
            </a:r>
          </a:p>
          <a:p>
            <a:r>
              <a:rPr lang="en-US" dirty="0" smtClean="0"/>
              <a:t>Mental disabilities</a:t>
            </a:r>
          </a:p>
          <a:p>
            <a:r>
              <a:rPr lang="en-US" dirty="0" smtClean="0"/>
              <a:t>Senior citizens</a:t>
            </a:r>
            <a:endParaRPr lang="en-US" dirty="0"/>
          </a:p>
        </p:txBody>
      </p:sp>
    </p:spTree>
    <p:extLst>
      <p:ext uri="{BB962C8B-B14F-4D97-AF65-F5344CB8AC3E}">
        <p14:creationId xmlns:p14="http://schemas.microsoft.com/office/powerpoint/2010/main" val="107410456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C19859"/>
                </a:solidFill>
              </a:rPr>
              <a:t>UNFIT FOR OCCUPANCY</a:t>
            </a:r>
            <a:endParaRPr lang="en-US" sz="3600" dirty="0">
              <a:solidFill>
                <a:srgbClr val="C19859"/>
              </a:solidFill>
            </a:endParaRPr>
          </a:p>
        </p:txBody>
      </p:sp>
      <p:sp>
        <p:nvSpPr>
          <p:cNvPr id="3" name="Content Placeholder 2"/>
          <p:cNvSpPr>
            <a:spLocks noGrp="1"/>
          </p:cNvSpPr>
          <p:nvPr>
            <p:ph idx="1"/>
          </p:nvPr>
        </p:nvSpPr>
        <p:spPr>
          <a:xfrm>
            <a:off x="2043776" y="1752600"/>
            <a:ext cx="5713092" cy="1401744"/>
          </a:xfrm>
        </p:spPr>
        <p:txBody>
          <a:bodyPr>
            <a:noAutofit/>
          </a:bodyPr>
          <a:lstStyle/>
          <a:p>
            <a:pPr marL="0" indent="0">
              <a:buNone/>
            </a:pPr>
            <a:r>
              <a:rPr lang="en-US" sz="2400" dirty="0" smtClean="0"/>
              <a:t>Such defects or conditions found create a hazard to the health, safety or welfare of the occupants or of the public</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581400"/>
            <a:ext cx="3877591" cy="2963159"/>
          </a:xfrm>
          <a:prstGeom prst="rect">
            <a:avLst/>
          </a:prstGeom>
        </p:spPr>
      </p:pic>
    </p:spTree>
    <p:extLst>
      <p:ext uri="{BB962C8B-B14F-4D97-AF65-F5344CB8AC3E}">
        <p14:creationId xmlns:p14="http://schemas.microsoft.com/office/powerpoint/2010/main" val="378019342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35974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054824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5" y="10510"/>
            <a:ext cx="3857625"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880" y="0"/>
            <a:ext cx="5281120" cy="6858000"/>
          </a:xfrm>
          <a:prstGeom prst="rect">
            <a:avLst/>
          </a:prstGeom>
        </p:spPr>
      </p:pic>
    </p:spTree>
    <p:extLst>
      <p:ext uri="{BB962C8B-B14F-4D97-AF65-F5344CB8AC3E}">
        <p14:creationId xmlns:p14="http://schemas.microsoft.com/office/powerpoint/2010/main" val="413886783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6710142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021"/>
            <a:ext cx="3771900" cy="6858000"/>
          </a:xfrm>
          <a:prstGeom prst="rect">
            <a:avLst/>
          </a:prstGeom>
        </p:spPr>
      </p:pic>
    </p:spTree>
    <p:extLst>
      <p:ext uri="{BB962C8B-B14F-4D97-AF65-F5344CB8AC3E}">
        <p14:creationId xmlns:p14="http://schemas.microsoft.com/office/powerpoint/2010/main" val="12408876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38678542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88393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0"/>
            <a:ext cx="6019800" cy="830997"/>
          </a:xfrm>
          <a:prstGeom prst="rect">
            <a:avLst/>
          </a:prstGeom>
          <a:noFill/>
        </p:spPr>
        <p:txBody>
          <a:bodyPr wrap="square" rtlCol="0">
            <a:spAutoFit/>
          </a:bodyPr>
          <a:lstStyle/>
          <a:p>
            <a:r>
              <a:rPr lang="en-US" sz="4800" dirty="0" smtClean="0">
                <a:solidFill>
                  <a:srgbClr val="C19859"/>
                </a:solidFill>
              </a:rPr>
              <a:t>2018 Crime Statistics</a:t>
            </a:r>
            <a:endParaRPr lang="en-US" sz="4800" dirty="0">
              <a:solidFill>
                <a:srgbClr val="C19859"/>
              </a:solidFill>
            </a:endParaRPr>
          </a:p>
        </p:txBody>
      </p:sp>
      <p:sp>
        <p:nvSpPr>
          <p:cNvPr id="3" name="TextBox 2"/>
          <p:cNvSpPr txBox="1"/>
          <p:nvPr/>
        </p:nvSpPr>
        <p:spPr>
          <a:xfrm>
            <a:off x="1219200" y="2119194"/>
            <a:ext cx="69342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90% of Homicides</a:t>
            </a:r>
          </a:p>
          <a:p>
            <a:pPr marL="285750" indent="-285750">
              <a:buFont typeface="Arial" panose="020B0604020202020204" pitchFamily="34" charset="0"/>
              <a:buChar char="•"/>
            </a:pPr>
            <a:r>
              <a:rPr lang="en-US" dirty="0" smtClean="0"/>
              <a:t>64% of Drug </a:t>
            </a:r>
            <a:r>
              <a:rPr lang="en-US" dirty="0"/>
              <a:t>O</a:t>
            </a:r>
            <a:r>
              <a:rPr lang="en-US" dirty="0" smtClean="0"/>
              <a:t>ffenses </a:t>
            </a:r>
          </a:p>
          <a:p>
            <a:pPr marL="285750" indent="-285750">
              <a:buFont typeface="Arial" panose="020B0604020202020204" pitchFamily="34" charset="0"/>
              <a:buChar char="•"/>
            </a:pPr>
            <a:r>
              <a:rPr lang="en-US" dirty="0" smtClean="0"/>
              <a:t>56.3% of Burglaries </a:t>
            </a:r>
          </a:p>
          <a:p>
            <a:pPr marL="285750" indent="-285750">
              <a:buFont typeface="Arial" panose="020B0604020202020204" pitchFamily="34" charset="0"/>
              <a:buChar char="•"/>
            </a:pPr>
            <a:r>
              <a:rPr lang="en-US" dirty="0" smtClean="0"/>
              <a:t>72.7% of Home </a:t>
            </a:r>
            <a:r>
              <a:rPr lang="en-US" dirty="0"/>
              <a:t>I</a:t>
            </a:r>
            <a:r>
              <a:rPr lang="en-US" dirty="0" smtClean="0"/>
              <a:t>nvasions </a:t>
            </a:r>
          </a:p>
          <a:p>
            <a:pPr marL="285750" indent="-285750">
              <a:buFont typeface="Arial" panose="020B0604020202020204" pitchFamily="34" charset="0"/>
              <a:buChar char="•"/>
            </a:pPr>
            <a:r>
              <a:rPr lang="en-US" dirty="0" smtClean="0"/>
              <a:t>75% of Batteries </a:t>
            </a:r>
          </a:p>
          <a:p>
            <a:pPr marL="285750" indent="-285750">
              <a:buFont typeface="Arial" panose="020B0604020202020204" pitchFamily="34" charset="0"/>
              <a:buChar char="•"/>
            </a:pPr>
            <a:r>
              <a:rPr lang="en-US" dirty="0" smtClean="0"/>
              <a:t>74% of Aggravated </a:t>
            </a:r>
            <a:r>
              <a:rPr lang="en-US" dirty="0"/>
              <a:t>B</a:t>
            </a:r>
            <a:r>
              <a:rPr lang="en-US" dirty="0" smtClean="0"/>
              <a:t>atteries </a:t>
            </a:r>
          </a:p>
          <a:p>
            <a:pPr marL="285750" indent="-285750">
              <a:buFont typeface="Arial" panose="020B0604020202020204" pitchFamily="34" charset="0"/>
              <a:buChar char="•"/>
            </a:pPr>
            <a:r>
              <a:rPr lang="en-US" dirty="0" smtClean="0"/>
              <a:t>70% of Sexual </a:t>
            </a:r>
            <a:r>
              <a:rPr lang="en-US" dirty="0"/>
              <a:t>A</a:t>
            </a:r>
            <a:r>
              <a:rPr lang="en-US" dirty="0" smtClean="0"/>
              <a:t>ssaults </a:t>
            </a:r>
          </a:p>
          <a:p>
            <a:pPr marL="285750" indent="-285750">
              <a:buFont typeface="Arial" panose="020B0604020202020204" pitchFamily="34" charset="0"/>
              <a:buChar char="•"/>
            </a:pPr>
            <a:r>
              <a:rPr lang="en-US" dirty="0" smtClean="0"/>
              <a:t>54.5% of Armed </a:t>
            </a:r>
            <a:r>
              <a:rPr lang="en-US" dirty="0"/>
              <a:t>R</a:t>
            </a:r>
            <a:r>
              <a:rPr lang="en-US" dirty="0" smtClean="0"/>
              <a:t>obberies </a:t>
            </a:r>
          </a:p>
          <a:p>
            <a:pPr marL="285750" indent="-285750">
              <a:buFont typeface="Arial" panose="020B0604020202020204" pitchFamily="34" charset="0"/>
              <a:buChar char="•"/>
            </a:pPr>
            <a:r>
              <a:rPr lang="en-US" dirty="0" smtClean="0"/>
              <a:t>50% of Arson cases </a:t>
            </a:r>
          </a:p>
          <a:p>
            <a:pPr marL="285750" indent="-285750">
              <a:buFont typeface="Arial" panose="020B0604020202020204" pitchFamily="34" charset="0"/>
              <a:buChar char="•"/>
            </a:pPr>
            <a:r>
              <a:rPr lang="en-US" dirty="0" smtClean="0"/>
              <a:t>100% of Attempted </a:t>
            </a:r>
            <a:r>
              <a:rPr lang="en-US" dirty="0"/>
              <a:t>M</a:t>
            </a:r>
            <a:r>
              <a:rPr lang="en-US" dirty="0" smtClean="0"/>
              <a:t>urder cases </a:t>
            </a:r>
          </a:p>
          <a:p>
            <a:pPr marL="285750" indent="-285750">
              <a:buFont typeface="Arial" panose="020B0604020202020204" pitchFamily="34" charset="0"/>
              <a:buChar char="•"/>
            </a:pPr>
            <a:r>
              <a:rPr lang="en-US" dirty="0" smtClean="0"/>
              <a:t>100% of Vehicular </a:t>
            </a:r>
            <a:r>
              <a:rPr lang="en-US" dirty="0"/>
              <a:t>H</a:t>
            </a:r>
            <a:r>
              <a:rPr lang="en-US" dirty="0" smtClean="0"/>
              <a:t>ijacking cases </a:t>
            </a:r>
          </a:p>
          <a:p>
            <a:pPr marL="285750" indent="-285750">
              <a:buFont typeface="Arial" panose="020B0604020202020204" pitchFamily="34" charset="0"/>
              <a:buChar char="•"/>
            </a:pPr>
            <a:r>
              <a:rPr lang="en-US" dirty="0" smtClean="0"/>
              <a:t>60% of Offenses </a:t>
            </a:r>
            <a:r>
              <a:rPr lang="en-US" dirty="0"/>
              <a:t>R</a:t>
            </a:r>
            <a:r>
              <a:rPr lang="en-US" dirty="0" smtClean="0"/>
              <a:t>elated to Motor </a:t>
            </a:r>
            <a:r>
              <a:rPr lang="en-US" dirty="0"/>
              <a:t>V</a:t>
            </a:r>
            <a:r>
              <a:rPr lang="en-US" dirty="0" smtClean="0"/>
              <a:t>ehicles</a:t>
            </a:r>
            <a:endParaRPr lang="en-US" dirty="0"/>
          </a:p>
        </p:txBody>
      </p:sp>
      <p:sp>
        <p:nvSpPr>
          <p:cNvPr id="4" name="TextBox 3"/>
          <p:cNvSpPr txBox="1"/>
          <p:nvPr/>
        </p:nvSpPr>
        <p:spPr>
          <a:xfrm>
            <a:off x="1485900" y="1288197"/>
            <a:ext cx="6400800" cy="400110"/>
          </a:xfrm>
          <a:prstGeom prst="rect">
            <a:avLst/>
          </a:prstGeom>
          <a:noFill/>
        </p:spPr>
        <p:txBody>
          <a:bodyPr wrap="square" rtlCol="0">
            <a:spAutoFit/>
          </a:bodyPr>
          <a:lstStyle/>
          <a:p>
            <a:r>
              <a:rPr lang="en-US" sz="2000" dirty="0" smtClean="0">
                <a:solidFill>
                  <a:schemeClr val="accent6"/>
                </a:solidFill>
              </a:rPr>
              <a:t>Percentages of Crime Committed at a Rental Property</a:t>
            </a:r>
            <a:endParaRPr lang="en-US" sz="2000" dirty="0">
              <a:solidFill>
                <a:schemeClr val="accent6"/>
              </a:solidFill>
            </a:endParaRPr>
          </a:p>
        </p:txBody>
      </p:sp>
    </p:spTree>
    <p:extLst>
      <p:ext uri="{BB962C8B-B14F-4D97-AF65-F5344CB8AC3E}">
        <p14:creationId xmlns:p14="http://schemas.microsoft.com/office/powerpoint/2010/main" val="300623135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61890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745938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018758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577026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86630266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30349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Tree>
    <p:extLst>
      <p:ext uri="{BB962C8B-B14F-4D97-AF65-F5344CB8AC3E}">
        <p14:creationId xmlns:p14="http://schemas.microsoft.com/office/powerpoint/2010/main" val="33111865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942613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736122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6238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OF CHART: To save this image to your hard drive, right-click on the image and select Save Picture 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903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3222529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625971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53683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13408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34606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4891164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88725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004499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43000" y="1500187"/>
            <a:ext cx="6857999" cy="3857625"/>
          </a:xfrm>
          <a:prstGeom prst="rect">
            <a:avLst/>
          </a:prstGeom>
        </p:spPr>
      </p:pic>
    </p:spTree>
    <p:extLst>
      <p:ext uri="{BB962C8B-B14F-4D97-AF65-F5344CB8AC3E}">
        <p14:creationId xmlns:p14="http://schemas.microsoft.com/office/powerpoint/2010/main" val="235143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55095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24100" y="228600"/>
            <a:ext cx="4495800" cy="830997"/>
          </a:xfrm>
          <a:prstGeom prst="rect">
            <a:avLst/>
          </a:prstGeom>
          <a:noFill/>
        </p:spPr>
        <p:txBody>
          <a:bodyPr wrap="square" rtlCol="0">
            <a:spAutoFit/>
          </a:bodyPr>
          <a:lstStyle/>
          <a:p>
            <a:r>
              <a:rPr lang="en-US" sz="4800" b="1" u="sng" dirty="0" smtClean="0">
                <a:solidFill>
                  <a:schemeClr val="accent6"/>
                </a:solidFill>
              </a:rPr>
              <a:t>Bottom Line?</a:t>
            </a:r>
            <a:endParaRPr lang="en-US" sz="4800" b="1" u="sng" dirty="0">
              <a:solidFill>
                <a:schemeClr val="accent6"/>
              </a:solidFill>
            </a:endParaRPr>
          </a:p>
        </p:txBody>
      </p:sp>
      <p:sp>
        <p:nvSpPr>
          <p:cNvPr id="3" name="TextBox 2"/>
          <p:cNvSpPr txBox="1"/>
          <p:nvPr/>
        </p:nvSpPr>
        <p:spPr>
          <a:xfrm>
            <a:off x="1066800" y="2057400"/>
            <a:ext cx="7010400" cy="3170099"/>
          </a:xfrm>
          <a:prstGeom prst="rect">
            <a:avLst/>
          </a:prstGeom>
          <a:noFill/>
        </p:spPr>
        <p:txBody>
          <a:bodyPr wrap="square" rtlCol="0">
            <a:spAutoFit/>
          </a:bodyPr>
          <a:lstStyle/>
          <a:p>
            <a:pPr algn="ctr"/>
            <a:r>
              <a:rPr lang="en-US" sz="4000" b="1" dirty="0" smtClean="0"/>
              <a:t>72.2% of all major violent crimes committed in Alton in the year 2018 was committed at a rental property</a:t>
            </a:r>
            <a:endParaRPr lang="en-US" sz="4000" b="1" dirty="0"/>
          </a:p>
        </p:txBody>
      </p:sp>
    </p:spTree>
    <p:extLst>
      <p:ext uri="{BB962C8B-B14F-4D97-AF65-F5344CB8AC3E}">
        <p14:creationId xmlns:p14="http://schemas.microsoft.com/office/powerpoint/2010/main" val="5711966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84519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8781357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40439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9021322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808454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4600059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7763158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88554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solidFill>
                  <a:srgbClr val="C19859"/>
                </a:solidFill>
              </a:rPr>
              <a:t>Smoke/Carbon Monoxide and Door Closers</a:t>
            </a:r>
            <a:endParaRPr lang="en-US" sz="3200" dirty="0">
              <a:solidFill>
                <a:srgbClr val="C19859"/>
              </a:solidFill>
            </a:endParaRPr>
          </a:p>
        </p:txBody>
      </p:sp>
      <p:sp>
        <p:nvSpPr>
          <p:cNvPr id="3" name="Content Placeholder 2"/>
          <p:cNvSpPr>
            <a:spLocks noGrp="1"/>
          </p:cNvSpPr>
          <p:nvPr>
            <p:ph idx="1"/>
          </p:nvPr>
        </p:nvSpPr>
        <p:spPr>
          <a:xfrm>
            <a:off x="2043776" y="1877403"/>
            <a:ext cx="5713092" cy="2620944"/>
          </a:xfrm>
        </p:spPr>
        <p:txBody>
          <a:bodyPr/>
          <a:lstStyle/>
          <a:p>
            <a:r>
              <a:rPr lang="en-US" dirty="0" smtClean="0"/>
              <a:t>Landlords are responsible for life safety devices, however, they may depend on tenants to maintain them</a:t>
            </a:r>
          </a:p>
          <a:p>
            <a:r>
              <a:rPr lang="en-US" dirty="0" smtClean="0"/>
              <a:t>Change batteries and test at daylight savings</a:t>
            </a:r>
            <a:endParaRPr lang="en-US" dirty="0"/>
          </a:p>
        </p:txBody>
      </p:sp>
      <p:pic>
        <p:nvPicPr>
          <p:cNvPr id="4" name="Picture 3" descr="E:\1933 Green 1-08\100_03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4282966"/>
            <a:ext cx="29718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5068" y="4282966"/>
            <a:ext cx="2971800" cy="2228850"/>
          </a:xfrm>
          <a:prstGeom prst="rect">
            <a:avLst/>
          </a:prstGeom>
        </p:spPr>
      </p:pic>
    </p:spTree>
    <p:extLst>
      <p:ext uri="{BB962C8B-B14F-4D97-AF65-F5344CB8AC3E}">
        <p14:creationId xmlns:p14="http://schemas.microsoft.com/office/powerpoint/2010/main" val="122850223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04800"/>
            <a:ext cx="6553200" cy="1323439"/>
          </a:xfrm>
          <a:prstGeom prst="rect">
            <a:avLst/>
          </a:prstGeom>
          <a:noFill/>
        </p:spPr>
        <p:txBody>
          <a:bodyPr wrap="square" rtlCol="0">
            <a:spAutoFit/>
          </a:bodyPr>
          <a:lstStyle/>
          <a:p>
            <a:pPr algn="ctr"/>
            <a:r>
              <a:rPr lang="en-US" sz="4000" dirty="0" smtClean="0">
                <a:solidFill>
                  <a:srgbClr val="C19859"/>
                </a:solidFill>
              </a:rPr>
              <a:t>INTERIOR INSPECTIONS – PEST CONTROL</a:t>
            </a:r>
            <a:endParaRPr lang="en-US" sz="4000" dirty="0">
              <a:solidFill>
                <a:srgbClr val="C19859"/>
              </a:solidFill>
            </a:endParaRPr>
          </a:p>
        </p:txBody>
      </p:sp>
      <p:pic>
        <p:nvPicPr>
          <p:cNvPr id="3" name="Picture 4" descr="npo0000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3829434"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5" descr="Blatella5-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4114800"/>
            <a:ext cx="3890646" cy="261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59745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Criminals Prefer Rentals</a:t>
            </a:r>
            <a:endParaRPr lang="en-US" dirty="0">
              <a:solidFill>
                <a:srgbClr val="C19859"/>
              </a:solidFill>
            </a:endParaRPr>
          </a:p>
        </p:txBody>
      </p:sp>
      <p:sp>
        <p:nvSpPr>
          <p:cNvPr id="3" name="Content Placeholder 2"/>
          <p:cNvSpPr>
            <a:spLocks noGrp="1"/>
          </p:cNvSpPr>
          <p:nvPr>
            <p:ph idx="1"/>
          </p:nvPr>
        </p:nvSpPr>
        <p:spPr>
          <a:xfrm>
            <a:off x="2043776" y="1447800"/>
            <a:ext cx="5713092" cy="2857066"/>
          </a:xfrm>
        </p:spPr>
        <p:txBody>
          <a:bodyPr/>
          <a:lstStyle/>
          <a:p>
            <a:r>
              <a:rPr lang="en-US" dirty="0" smtClean="0"/>
              <a:t>They are often very transitory in nature</a:t>
            </a:r>
          </a:p>
          <a:p>
            <a:r>
              <a:rPr lang="en-US" dirty="0" smtClean="0"/>
              <a:t>They want to BLEND into a larger crowd</a:t>
            </a:r>
          </a:p>
          <a:p>
            <a:r>
              <a:rPr lang="en-US" dirty="0" smtClean="0"/>
              <a:t>Asset-Forfeiture Laws do not generally apply</a:t>
            </a:r>
          </a:p>
          <a:p>
            <a:r>
              <a:rPr lang="en-US" dirty="0" smtClean="0"/>
              <a:t>If necessary, they can move away quickly</a:t>
            </a:r>
            <a:endParaRPr lang="en-US" dirty="0"/>
          </a:p>
        </p:txBody>
      </p:sp>
      <p:pic>
        <p:nvPicPr>
          <p:cNvPr id="3074" name="Picture 2" descr="Image result for sneaky criminal 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3886200"/>
            <a:ext cx="28956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0768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17825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2204" y="228600"/>
            <a:ext cx="6486903" cy="1077912"/>
          </a:xfrm>
        </p:spPr>
        <p:txBody>
          <a:bodyPr>
            <a:noAutofit/>
          </a:bodyPr>
          <a:lstStyle/>
          <a:p>
            <a:r>
              <a:rPr lang="en-US" sz="3600" dirty="0" smtClean="0">
                <a:solidFill>
                  <a:srgbClr val="C19859"/>
                </a:solidFill>
              </a:rPr>
              <a:t>Other Common Rental Issues</a:t>
            </a:r>
            <a:endParaRPr lang="en-US" sz="3600" dirty="0">
              <a:solidFill>
                <a:srgbClr val="C19859"/>
              </a:solidFill>
            </a:endParaRPr>
          </a:p>
        </p:txBody>
      </p:sp>
      <p:sp>
        <p:nvSpPr>
          <p:cNvPr id="3" name="Content Placeholder 2"/>
          <p:cNvSpPr>
            <a:spLocks noGrp="1"/>
          </p:cNvSpPr>
          <p:nvPr>
            <p:ph idx="4294967295"/>
          </p:nvPr>
        </p:nvSpPr>
        <p:spPr>
          <a:xfrm>
            <a:off x="1758950" y="914400"/>
            <a:ext cx="5713412" cy="2925763"/>
          </a:xfrm>
        </p:spPr>
        <p:txBody>
          <a:bodyPr>
            <a:noAutofit/>
          </a:bodyPr>
          <a:lstStyle/>
          <a:p>
            <a:r>
              <a:rPr lang="en-US" sz="2400" dirty="0" smtClean="0"/>
              <a:t>Overcrowding</a:t>
            </a:r>
          </a:p>
          <a:p>
            <a:pPr lvl="1"/>
            <a:r>
              <a:rPr lang="en-US" sz="2400" dirty="0" smtClean="0"/>
              <a:t>70 </a:t>
            </a:r>
            <a:r>
              <a:rPr lang="en-US" sz="2400" dirty="0" err="1" smtClean="0"/>
              <a:t>sqft</a:t>
            </a:r>
            <a:r>
              <a:rPr lang="en-US" sz="2400" dirty="0" smtClean="0"/>
              <a:t> of bedroom space for the first occupant</a:t>
            </a:r>
          </a:p>
          <a:p>
            <a:pPr lvl="1"/>
            <a:r>
              <a:rPr lang="en-US" sz="2400" dirty="0" smtClean="0"/>
              <a:t>50 </a:t>
            </a:r>
            <a:r>
              <a:rPr lang="en-US" sz="2400" dirty="0" err="1" smtClean="0"/>
              <a:t>sqft</a:t>
            </a:r>
            <a:r>
              <a:rPr lang="en-US" sz="2400" dirty="0" smtClean="0"/>
              <a:t> for each additional occupant</a:t>
            </a:r>
          </a:p>
          <a:p>
            <a:r>
              <a:rPr lang="en-US" sz="2400" dirty="0" smtClean="0"/>
              <a:t>Excessive animal housing</a:t>
            </a:r>
          </a:p>
          <a:p>
            <a:pPr lvl="1"/>
            <a:r>
              <a:rPr lang="en-US" sz="2400" dirty="0"/>
              <a:t>6</a:t>
            </a:r>
            <a:r>
              <a:rPr lang="en-US" sz="2400" dirty="0" smtClean="0"/>
              <a:t> animals per household – </a:t>
            </a:r>
            <a:r>
              <a:rPr lang="en-US" dirty="0" smtClean="0"/>
              <a:t>3 dog max</a:t>
            </a:r>
            <a:endParaRPr lang="en-US" sz="2400" dirty="0" smtClean="0"/>
          </a:p>
        </p:txBody>
      </p:sp>
      <p:pic>
        <p:nvPicPr>
          <p:cNvPr id="4098" name="Picture 2" descr="Image result for overcrow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4267200"/>
            <a:ext cx="2963106" cy="2482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16232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381000"/>
            <a:ext cx="5791200" cy="707886"/>
          </a:xfrm>
          <a:prstGeom prst="rect">
            <a:avLst/>
          </a:prstGeom>
          <a:noFill/>
        </p:spPr>
        <p:txBody>
          <a:bodyPr wrap="square" rtlCol="0">
            <a:spAutoFit/>
          </a:bodyPr>
          <a:lstStyle/>
          <a:p>
            <a:r>
              <a:rPr lang="en-US" sz="4000" dirty="0" smtClean="0">
                <a:solidFill>
                  <a:srgbClr val="C19859"/>
                </a:solidFill>
              </a:rPr>
              <a:t>Tenant Legal Assistance</a:t>
            </a:r>
            <a:endParaRPr lang="en-US" sz="4000" dirty="0">
              <a:solidFill>
                <a:srgbClr val="C19859"/>
              </a:solidFill>
            </a:endParaRPr>
          </a:p>
        </p:txBody>
      </p:sp>
      <p:pic>
        <p:nvPicPr>
          <p:cNvPr id="3" name="Picture 2" descr="http://lollaf.org/wp-content/uploads/2013/03/LOL-map-correc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2514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343400" y="2255728"/>
            <a:ext cx="3657600" cy="3108543"/>
          </a:xfrm>
          <a:prstGeom prst="rect">
            <a:avLst/>
          </a:prstGeom>
          <a:noFill/>
        </p:spPr>
        <p:txBody>
          <a:bodyPr wrap="square" rtlCol="0">
            <a:spAutoFit/>
          </a:bodyPr>
          <a:lstStyle/>
          <a:p>
            <a:pPr algn="ctr"/>
            <a:r>
              <a:rPr lang="en-US" sz="2800" dirty="0" smtClean="0">
                <a:solidFill>
                  <a:srgbClr val="D0D9F3"/>
                </a:solidFill>
              </a:rPr>
              <a:t>Alton Office</a:t>
            </a:r>
          </a:p>
          <a:p>
            <a:pPr algn="ctr"/>
            <a:r>
              <a:rPr lang="en-US" sz="2800" dirty="0" smtClean="0">
                <a:solidFill>
                  <a:srgbClr val="D0D9F3"/>
                </a:solidFill>
              </a:rPr>
              <a:t>310 Easton Street Suite 330</a:t>
            </a:r>
          </a:p>
          <a:p>
            <a:pPr algn="ctr"/>
            <a:r>
              <a:rPr lang="en-US" sz="2800" dirty="0" smtClean="0">
                <a:solidFill>
                  <a:srgbClr val="D0D9F3"/>
                </a:solidFill>
              </a:rPr>
              <a:t>Alton, Illinois 62002</a:t>
            </a:r>
          </a:p>
          <a:p>
            <a:pPr algn="ctr"/>
            <a:r>
              <a:rPr lang="en-US" sz="2800" dirty="0" smtClean="0">
                <a:solidFill>
                  <a:srgbClr val="D0D9F3"/>
                </a:solidFill>
              </a:rPr>
              <a:t>(618) 462-0029</a:t>
            </a:r>
          </a:p>
          <a:p>
            <a:pPr algn="ctr"/>
            <a:r>
              <a:rPr lang="en-US" sz="2800" dirty="0" smtClean="0">
                <a:solidFill>
                  <a:srgbClr val="D0D9F3"/>
                </a:solidFill>
              </a:rPr>
              <a:t>(800) 642-5570</a:t>
            </a:r>
          </a:p>
          <a:p>
            <a:pPr algn="ctr"/>
            <a:r>
              <a:rPr lang="en-US" sz="2800" dirty="0" smtClean="0">
                <a:solidFill>
                  <a:srgbClr val="D0D9F3"/>
                </a:solidFill>
              </a:rPr>
              <a:t>www.lollaf.org</a:t>
            </a:r>
            <a:endParaRPr lang="en-US" sz="2800" dirty="0">
              <a:solidFill>
                <a:srgbClr val="D0D9F3"/>
              </a:solidFill>
            </a:endParaRPr>
          </a:p>
        </p:txBody>
      </p:sp>
    </p:spTree>
    <p:extLst>
      <p:ext uri="{BB962C8B-B14F-4D97-AF65-F5344CB8AC3E}">
        <p14:creationId xmlns:p14="http://schemas.microsoft.com/office/powerpoint/2010/main" val="1904470121"/>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381000"/>
            <a:ext cx="5562600" cy="707886"/>
          </a:xfrm>
          <a:prstGeom prst="rect">
            <a:avLst/>
          </a:prstGeom>
          <a:noFill/>
        </p:spPr>
        <p:txBody>
          <a:bodyPr wrap="square" rtlCol="0">
            <a:spAutoFit/>
          </a:bodyPr>
          <a:lstStyle/>
          <a:p>
            <a:r>
              <a:rPr lang="en-US" sz="4000" dirty="0" smtClean="0">
                <a:solidFill>
                  <a:srgbClr val="C19859"/>
                </a:solidFill>
              </a:rPr>
              <a:t>The Renters Handbook</a:t>
            </a:r>
            <a:endParaRPr lang="en-US" sz="4000" dirty="0">
              <a:solidFill>
                <a:srgbClr val="C19859"/>
              </a:solidFill>
            </a:endParaRPr>
          </a:p>
        </p:txBody>
      </p:sp>
      <p:pic>
        <p:nvPicPr>
          <p:cNvPr id="3" name="Picture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22575" y="1598613"/>
            <a:ext cx="3492500" cy="449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468063"/>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81400" y="381000"/>
            <a:ext cx="1600200" cy="1323439"/>
          </a:xfrm>
          <a:prstGeom prst="rect">
            <a:avLst/>
          </a:prstGeom>
          <a:noFill/>
        </p:spPr>
        <p:txBody>
          <a:bodyPr wrap="square" rtlCol="0">
            <a:spAutoFit/>
          </a:bodyPr>
          <a:lstStyle/>
          <a:p>
            <a:r>
              <a:rPr lang="en-US" sz="4000" dirty="0" smtClean="0">
                <a:solidFill>
                  <a:srgbClr val="C19859"/>
                </a:solidFill>
              </a:rPr>
              <a:t>TRAP</a:t>
            </a:r>
          </a:p>
          <a:p>
            <a:endParaRPr lang="en-US" sz="4000" dirty="0">
              <a:solidFill>
                <a:srgbClr val="C19859"/>
              </a:solidFill>
            </a:endParaRPr>
          </a:p>
        </p:txBody>
      </p:sp>
      <p:graphicFrame>
        <p:nvGraphicFramePr>
          <p:cNvPr id="4" name="Object 3">
            <a:hlinkClick r:id="rId3"/>
          </p:cNvPr>
          <p:cNvGraphicFramePr>
            <a:graphicFrameLocks noChangeAspect="1"/>
          </p:cNvGraphicFramePr>
          <p:nvPr>
            <p:extLst>
              <p:ext uri="{D42A27DB-BD31-4B8C-83A1-F6EECF244321}">
                <p14:modId xmlns:p14="http://schemas.microsoft.com/office/powerpoint/2010/main" val="154239710"/>
              </p:ext>
            </p:extLst>
          </p:nvPr>
        </p:nvGraphicFramePr>
        <p:xfrm>
          <a:off x="2514601" y="1397000"/>
          <a:ext cx="3651250" cy="4652664"/>
        </p:xfrm>
        <a:graphic>
          <a:graphicData uri="http://schemas.openxmlformats.org/presentationml/2006/ole">
            <mc:AlternateContent xmlns:mc="http://schemas.openxmlformats.org/markup-compatibility/2006">
              <mc:Choice xmlns:v="urn:schemas-microsoft-com:vml" Requires="v">
                <p:oleObj spid="_x0000_s4119" name="Acrobat Document" r:id="rId4" imgW="5867250" imgH="7476779" progId="Acrobat.Document.2015">
                  <p:embed/>
                </p:oleObj>
              </mc:Choice>
              <mc:Fallback>
                <p:oleObj name="Acrobat Document" r:id="rId4" imgW="5867250" imgH="7476779" progId="Acrobat.Document.2015">
                  <p:embed/>
                  <p:pic>
                    <p:nvPicPr>
                      <p:cNvPr id="0" name=""/>
                      <p:cNvPicPr/>
                      <p:nvPr/>
                    </p:nvPicPr>
                    <p:blipFill>
                      <a:blip r:embed="rId5"/>
                      <a:stretch>
                        <a:fillRect/>
                      </a:stretch>
                    </p:blipFill>
                    <p:spPr>
                      <a:xfrm>
                        <a:off x="2514601" y="1397000"/>
                        <a:ext cx="3651250" cy="4652664"/>
                      </a:xfrm>
                      <a:prstGeom prst="rect">
                        <a:avLst/>
                      </a:prstGeom>
                    </p:spPr>
                  </p:pic>
                </p:oleObj>
              </mc:Fallback>
            </mc:AlternateContent>
          </a:graphicData>
        </a:graphic>
      </p:graphicFrame>
    </p:spTree>
    <p:extLst>
      <p:ext uri="{BB962C8B-B14F-4D97-AF65-F5344CB8AC3E}">
        <p14:creationId xmlns:p14="http://schemas.microsoft.com/office/powerpoint/2010/main" val="14699658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21021"/>
            <a:ext cx="5943600" cy="307777"/>
          </a:xfrm>
          <a:prstGeom prst="rect">
            <a:avLst/>
          </a:prstGeom>
          <a:noFill/>
        </p:spPr>
        <p:txBody>
          <a:bodyPr wrap="square" rtlCol="0">
            <a:spAutoFit/>
          </a:bodyPr>
          <a:lstStyle/>
          <a:p>
            <a:pPr algn="ctr"/>
            <a:r>
              <a:rPr lang="en-US" sz="1400" dirty="0" smtClean="0">
                <a:solidFill>
                  <a:schemeClr val="accent6"/>
                </a:solidFill>
              </a:rPr>
              <a:t>Crime Free Lease Addendum </a:t>
            </a:r>
            <a:endParaRPr lang="en-US" sz="1400" dirty="0">
              <a:solidFill>
                <a:schemeClr val="accent6"/>
              </a:solidFill>
            </a:endParaRPr>
          </a:p>
        </p:txBody>
      </p:sp>
      <p:sp>
        <p:nvSpPr>
          <p:cNvPr id="3" name="TextBox 2"/>
          <p:cNvSpPr txBox="1"/>
          <p:nvPr/>
        </p:nvSpPr>
        <p:spPr>
          <a:xfrm>
            <a:off x="990600" y="237218"/>
            <a:ext cx="7315200" cy="7171194"/>
          </a:xfrm>
          <a:prstGeom prst="rect">
            <a:avLst/>
          </a:prstGeom>
          <a:noFill/>
        </p:spPr>
        <p:txBody>
          <a:bodyPr wrap="square" rtlCol="0">
            <a:spAutoFit/>
          </a:bodyPr>
          <a:lstStyle/>
          <a:p>
            <a:r>
              <a:rPr lang="en-US" sz="1000" dirty="0" smtClean="0"/>
              <a:t>As part of the consideration for lease of the dwelling unit identified in the lease, Resident agrees as follows:</a:t>
            </a:r>
          </a:p>
          <a:p>
            <a:endParaRPr lang="en-US" sz="1000" dirty="0"/>
          </a:p>
          <a:p>
            <a:r>
              <a:rPr lang="en-US" sz="1000" dirty="0" smtClean="0"/>
              <a:t>1. Resident and Resident’s Occupants whether on or off the property; and Resident’s and Resident’s Occupant’s guests and invitees, are prohibited from:</a:t>
            </a:r>
          </a:p>
          <a:p>
            <a:pPr marL="228600" indent="-228600">
              <a:buAutoNum type="arabicPeriod"/>
            </a:pPr>
            <a:endParaRPr lang="en-US" sz="1000" dirty="0"/>
          </a:p>
          <a:p>
            <a:r>
              <a:rPr lang="en-US" sz="1000" dirty="0" smtClean="0"/>
              <a:t>	a. Engaging in any criminal activity that constitutes a felony under the Illinois Criminal Code, including 	drug-related criminal activity, on or off the said premises. Drug related criminal activity shall mean the 	illegal manufacture, sale, distribution, use, possession and possession with intent to manufacture, sell, 	distribute, or use an illegal or controlled substance (also as defined in Section 102 of the Controlled 	Substance Act [21 U.S.C. 802]).</a:t>
            </a:r>
          </a:p>
          <a:p>
            <a:r>
              <a:rPr lang="en-US" sz="1000" dirty="0"/>
              <a:t>	</a:t>
            </a:r>
            <a:endParaRPr lang="en-US" sz="1000" dirty="0" smtClean="0"/>
          </a:p>
          <a:p>
            <a:r>
              <a:rPr lang="en-US" sz="1000" dirty="0"/>
              <a:t>	</a:t>
            </a:r>
            <a:r>
              <a:rPr lang="en-US" sz="1000" dirty="0" smtClean="0"/>
              <a:t>b. Engaging in any act that constitutes a felony under the Illinois Criminal Code, intended to </a:t>
            </a:r>
            <a:r>
              <a:rPr lang="en-US" sz="1000" u="sng" dirty="0" smtClean="0"/>
              <a:t>facilitate </a:t>
            </a:r>
            <a:r>
              <a:rPr lang="en-US" sz="1000" dirty="0" smtClean="0"/>
              <a:t>	</a:t>
            </a:r>
            <a:r>
              <a:rPr lang="en-US" sz="1000" u="sng" dirty="0" smtClean="0"/>
              <a:t>criminal activity</a:t>
            </a:r>
            <a:r>
              <a:rPr lang="en-US" sz="1000" dirty="0" smtClean="0"/>
              <a:t> or </a:t>
            </a:r>
            <a:r>
              <a:rPr lang="en-US" sz="1000" u="sng" dirty="0" smtClean="0"/>
              <a:t>permitting the dwelling unit to be used for criminal activity</a:t>
            </a:r>
            <a:r>
              <a:rPr lang="en-US" sz="1000" dirty="0" smtClean="0"/>
              <a:t>.</a:t>
            </a:r>
          </a:p>
          <a:p>
            <a:endParaRPr lang="en-US" sz="1000" dirty="0"/>
          </a:p>
          <a:p>
            <a:r>
              <a:rPr lang="en-US" sz="1000" dirty="0" smtClean="0"/>
              <a:t>	c. </a:t>
            </a:r>
            <a:r>
              <a:rPr lang="en-US" sz="1000" u="sng" dirty="0" smtClean="0"/>
              <a:t>Engaging in the unlawful manufacturing, selling, using, storing, keeping, or giving of an illegal or </a:t>
            </a:r>
            <a:endParaRPr lang="en-US" sz="1000" dirty="0" smtClean="0"/>
          </a:p>
          <a:p>
            <a:r>
              <a:rPr lang="en-US" sz="1000" dirty="0" smtClean="0"/>
              <a:t>	</a:t>
            </a:r>
            <a:r>
              <a:rPr lang="en-US" sz="1000" u="sng" dirty="0" smtClean="0"/>
              <a:t>controlled substance</a:t>
            </a:r>
            <a:r>
              <a:rPr lang="en-US" sz="1000" dirty="0" smtClean="0"/>
              <a:t> as defined in Illinois Compiled statutes, at any locations, whether on or near the 	dwelling unit premises. </a:t>
            </a:r>
          </a:p>
          <a:p>
            <a:endParaRPr lang="en-US" sz="1000" u="sng" dirty="0"/>
          </a:p>
          <a:p>
            <a:r>
              <a:rPr lang="en-US" sz="1000" dirty="0"/>
              <a:t>	</a:t>
            </a:r>
            <a:r>
              <a:rPr lang="en-US" sz="1000" dirty="0" smtClean="0"/>
              <a:t>d. </a:t>
            </a:r>
            <a:r>
              <a:rPr lang="en-US" sz="1000" u="sng" dirty="0" smtClean="0"/>
              <a:t>Engaging in any illegal activity that constitutes a felony under the Illinois Criminal Code, including, but </a:t>
            </a:r>
            <a:r>
              <a:rPr lang="en-US" sz="1000" dirty="0" smtClean="0"/>
              <a:t>	</a:t>
            </a:r>
            <a:r>
              <a:rPr lang="en-US" sz="1000" u="sng" dirty="0" smtClean="0"/>
              <a:t>not limited  to prostitution, criminal street gang activity, threatening, or intimidating, assault</a:t>
            </a:r>
            <a:r>
              <a:rPr lang="en-US" sz="1000" dirty="0" smtClean="0"/>
              <a:t>, including but 	not limited to </a:t>
            </a:r>
            <a:r>
              <a:rPr lang="en-US" sz="1000" u="sng" dirty="0" smtClean="0"/>
              <a:t>the unlawful discharge of a weapon</a:t>
            </a:r>
            <a:r>
              <a:rPr lang="en-US" sz="1000" dirty="0" smtClean="0"/>
              <a:t>, on or near the dwelling unit premises, or </a:t>
            </a:r>
            <a:r>
              <a:rPr lang="en-US" sz="1000" u="sng" dirty="0" smtClean="0"/>
              <a:t>any breach of </a:t>
            </a:r>
            <a:r>
              <a:rPr lang="en-US" sz="1000" dirty="0" smtClean="0"/>
              <a:t>	</a:t>
            </a:r>
            <a:r>
              <a:rPr lang="en-US" sz="1000" u="sng" dirty="0" smtClean="0"/>
              <a:t>the lease agreement that otherwise jeopardizes the health, safety and welfare of the landlord, his agent, </a:t>
            </a:r>
            <a:r>
              <a:rPr lang="en-US" sz="1000" dirty="0" smtClean="0"/>
              <a:t>	</a:t>
            </a:r>
            <a:r>
              <a:rPr lang="en-US" sz="1000" u="sng" dirty="0" smtClean="0"/>
              <a:t>or other tenant, or involving imminent or actual serious property damage.</a:t>
            </a:r>
          </a:p>
          <a:p>
            <a:endParaRPr lang="en-US" sz="1000" u="sng" dirty="0"/>
          </a:p>
          <a:p>
            <a:r>
              <a:rPr lang="en-US" sz="1000" dirty="0" smtClean="0"/>
              <a:t>2. </a:t>
            </a:r>
            <a:r>
              <a:rPr lang="en-US" sz="1000" u="sng" dirty="0" smtClean="0"/>
              <a:t>VIOLATION OF ANY ABOVE PROVISIONS SHALL BE A MATERIAL AND IRREPARABLE VIOLATION OF THE LEASE AND GOOD CAUSE FOR IMMEDIATE TERMINATION OF TENANCY</a:t>
            </a:r>
            <a:r>
              <a:rPr lang="en-US" sz="1000" dirty="0" smtClean="0"/>
              <a:t>. A single violation of any of the provisions of this addendum shall be deemed a serious, material and irreparable non-compliance. It is understood that </a:t>
            </a:r>
            <a:r>
              <a:rPr lang="en-US" sz="1000" u="sng" dirty="0" smtClean="0"/>
              <a:t>a single violation shall be good cause for immediate termination of the lease</a:t>
            </a:r>
            <a:r>
              <a:rPr lang="en-US" sz="1000" dirty="0" smtClean="0"/>
              <a:t>. </a:t>
            </a:r>
            <a:r>
              <a:rPr lang="en-US" sz="1000" u="sng" dirty="0" smtClean="0"/>
              <a:t>Proof of such a violation shall not require a criminal conviction,</a:t>
            </a:r>
            <a:r>
              <a:rPr lang="en-US" sz="1000" dirty="0" smtClean="0"/>
              <a:t> but shall only require a preponderance of the evidence. </a:t>
            </a:r>
          </a:p>
          <a:p>
            <a:endParaRPr lang="en-US" sz="1000" dirty="0"/>
          </a:p>
          <a:p>
            <a:r>
              <a:rPr lang="en-US" sz="1000" dirty="0" smtClean="0"/>
              <a:t>3. Resident hereby authorizes property management/owner to use police generated reports against Resident for any such violation as reliable direct evidence, and/or as business records as a hearsay exemption, in all eviction hearings. </a:t>
            </a:r>
          </a:p>
          <a:p>
            <a:endParaRPr lang="en-US" sz="1000" dirty="0"/>
          </a:p>
          <a:p>
            <a:r>
              <a:rPr lang="en-US" sz="1000" dirty="0" smtClean="0"/>
              <a:t>4. In case of conflict between the provisions of the addendum and any provisions of the lease, the provisions of this addendum shall govern. </a:t>
            </a:r>
          </a:p>
          <a:p>
            <a:endParaRPr lang="en-US" sz="1000" dirty="0"/>
          </a:p>
          <a:p>
            <a:r>
              <a:rPr lang="en-US" sz="1000" dirty="0" smtClean="0"/>
              <a:t>5. Resident also agrees to be responsible for the actions of Resident’s occupants, Resident’s guests and invitees, and Resident’s occupant’s guests and invitees, regardless of whether Resident knew or should have known about any such actions. A guest or invitee shall be anyone who Resident or Resident’s occupant gives access to or allows on the premises or in the rental unit. </a:t>
            </a:r>
          </a:p>
          <a:p>
            <a:endParaRPr lang="en-US" sz="1000" dirty="0"/>
          </a:p>
          <a:p>
            <a:r>
              <a:rPr lang="en-US" sz="1000" dirty="0" smtClean="0"/>
              <a:t>6. This Lease Addendum is incorporated into the lease or renewal thereof, executed or renewed at any time between Landlord/Manager and Resident Lessee. </a:t>
            </a:r>
          </a:p>
          <a:p>
            <a:endParaRPr lang="en-US" sz="1000" dirty="0" smtClean="0"/>
          </a:p>
          <a:p>
            <a:endParaRPr lang="en-US" sz="1000" dirty="0"/>
          </a:p>
          <a:p>
            <a:endParaRPr lang="en-US" sz="1000" dirty="0" smtClean="0"/>
          </a:p>
        </p:txBody>
      </p:sp>
    </p:spTree>
    <p:extLst>
      <p:ext uri="{BB962C8B-B14F-4D97-AF65-F5344CB8AC3E}">
        <p14:creationId xmlns:p14="http://schemas.microsoft.com/office/powerpoint/2010/main" val="68631237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5257800" cy="584775"/>
          </a:xfrm>
          <a:prstGeom prst="rect">
            <a:avLst/>
          </a:prstGeom>
          <a:noFill/>
        </p:spPr>
        <p:txBody>
          <a:bodyPr wrap="square" rtlCol="0">
            <a:spAutoFit/>
          </a:bodyPr>
          <a:lstStyle/>
          <a:p>
            <a:r>
              <a:rPr lang="en-US" sz="3200" dirty="0" smtClean="0">
                <a:solidFill>
                  <a:srgbClr val="C19859"/>
                </a:solidFill>
              </a:rPr>
              <a:t>Thank you for attending!</a:t>
            </a:r>
            <a:endParaRPr lang="en-US" sz="3200" dirty="0">
              <a:solidFill>
                <a:srgbClr val="C19859"/>
              </a:solidFill>
            </a:endParaRPr>
          </a:p>
        </p:txBody>
      </p:sp>
      <p:sp>
        <p:nvSpPr>
          <p:cNvPr id="3" name="TextBox 2"/>
          <p:cNvSpPr txBox="1"/>
          <p:nvPr/>
        </p:nvSpPr>
        <p:spPr>
          <a:xfrm>
            <a:off x="1709245" y="2209800"/>
            <a:ext cx="5743903" cy="1200329"/>
          </a:xfrm>
          <a:prstGeom prst="rect">
            <a:avLst/>
          </a:prstGeom>
          <a:noFill/>
        </p:spPr>
        <p:txBody>
          <a:bodyPr wrap="square" rtlCol="0">
            <a:spAutoFit/>
          </a:bodyPr>
          <a:lstStyle/>
          <a:p>
            <a:r>
              <a:rPr lang="en-US" sz="7200" b="1" dirty="0" smtClean="0"/>
              <a:t>IMPORTANT</a:t>
            </a:r>
            <a:endParaRPr lang="en-US" sz="7200" b="1" dirty="0"/>
          </a:p>
        </p:txBody>
      </p:sp>
      <p:sp>
        <p:nvSpPr>
          <p:cNvPr id="4" name="TextBox 3"/>
          <p:cNvSpPr txBox="1"/>
          <p:nvPr/>
        </p:nvSpPr>
        <p:spPr>
          <a:xfrm>
            <a:off x="1814347" y="4349354"/>
            <a:ext cx="5533697" cy="1569660"/>
          </a:xfrm>
          <a:prstGeom prst="rect">
            <a:avLst/>
          </a:prstGeom>
          <a:noFill/>
        </p:spPr>
        <p:txBody>
          <a:bodyPr wrap="square" rtlCol="0">
            <a:spAutoFit/>
          </a:bodyPr>
          <a:lstStyle/>
          <a:p>
            <a:r>
              <a:rPr lang="en-US" sz="3200" dirty="0" smtClean="0">
                <a:solidFill>
                  <a:srgbClr val="C19859"/>
                </a:solidFill>
              </a:rPr>
              <a:t>**PLEASE PICK UP YOUR CERTIFICATE TO RECEIVE CREDIT FOR THE CLASS**</a:t>
            </a:r>
            <a:endParaRPr lang="en-US" sz="3200" dirty="0">
              <a:solidFill>
                <a:srgbClr val="C19859"/>
              </a:solidFill>
            </a:endParaRPr>
          </a:p>
        </p:txBody>
      </p:sp>
    </p:spTree>
    <p:extLst>
      <p:ext uri="{BB962C8B-B14F-4D97-AF65-F5344CB8AC3E}">
        <p14:creationId xmlns:p14="http://schemas.microsoft.com/office/powerpoint/2010/main" val="3655122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CFMH Program Goals</a:t>
            </a:r>
            <a:endParaRPr lang="en-US" dirty="0">
              <a:solidFill>
                <a:srgbClr val="C19859"/>
              </a:solidFill>
            </a:endParaRPr>
          </a:p>
        </p:txBody>
      </p:sp>
      <p:sp>
        <p:nvSpPr>
          <p:cNvPr id="5" name="Content Placeholder 4"/>
          <p:cNvSpPr>
            <a:spLocks noGrp="1"/>
          </p:cNvSpPr>
          <p:nvPr>
            <p:ph sz="half" idx="1"/>
          </p:nvPr>
        </p:nvSpPr>
        <p:spPr/>
        <p:txBody>
          <a:bodyPr>
            <a:normAutofit fontScale="92500"/>
          </a:bodyPr>
          <a:lstStyle/>
          <a:p>
            <a:r>
              <a:rPr lang="en-US" dirty="0" smtClean="0"/>
              <a:t>Empower community leaders</a:t>
            </a:r>
          </a:p>
          <a:p>
            <a:r>
              <a:rPr lang="en-US" dirty="0" smtClean="0"/>
              <a:t>Train in management skills – NOT police work!</a:t>
            </a:r>
          </a:p>
          <a:p>
            <a:r>
              <a:rPr lang="en-US" dirty="0" smtClean="0"/>
              <a:t>Provide support avenues</a:t>
            </a:r>
          </a:p>
          <a:p>
            <a:r>
              <a:rPr lang="en-US" dirty="0" smtClean="0"/>
              <a:t>Reduce crime in rental property</a:t>
            </a:r>
          </a:p>
          <a:p>
            <a:r>
              <a:rPr lang="en-US" dirty="0" smtClean="0"/>
              <a:t>Reduce the fear of crime</a:t>
            </a:r>
            <a:endParaRPr lang="en-US" dirty="0"/>
          </a:p>
        </p:txBody>
      </p:sp>
      <p:sp>
        <p:nvSpPr>
          <p:cNvPr id="6" name="Content Placeholder 5"/>
          <p:cNvSpPr>
            <a:spLocks noGrp="1"/>
          </p:cNvSpPr>
          <p:nvPr>
            <p:ph sz="half" idx="2"/>
          </p:nvPr>
        </p:nvSpPr>
        <p:spPr/>
        <p:txBody>
          <a:bodyPr>
            <a:normAutofit fontScale="92500"/>
          </a:bodyPr>
          <a:lstStyle/>
          <a:p>
            <a:r>
              <a:rPr lang="en-US" dirty="0" smtClean="0"/>
              <a:t>Improve communication</a:t>
            </a:r>
          </a:p>
          <a:p>
            <a:r>
              <a:rPr lang="en-US" dirty="0" smtClean="0"/>
              <a:t>Build trust</a:t>
            </a:r>
          </a:p>
          <a:p>
            <a:r>
              <a:rPr lang="en-US" dirty="0" smtClean="0"/>
              <a:t>Improve quality of life in neighborhoods</a:t>
            </a:r>
          </a:p>
          <a:p>
            <a:r>
              <a:rPr lang="en-US" dirty="0" smtClean="0"/>
              <a:t>Stabilize property values</a:t>
            </a:r>
            <a:endParaRPr lang="en-US" dirty="0"/>
          </a:p>
        </p:txBody>
      </p:sp>
    </p:spTree>
    <p:extLst>
      <p:ext uri="{BB962C8B-B14F-4D97-AF65-F5344CB8AC3E}">
        <p14:creationId xmlns:p14="http://schemas.microsoft.com/office/powerpoint/2010/main" val="3715457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093959"/>
            <a:ext cx="6705600" cy="584775"/>
          </a:xfrm>
          <a:prstGeom prst="rect">
            <a:avLst/>
          </a:prstGeom>
          <a:noFill/>
        </p:spPr>
        <p:txBody>
          <a:bodyPr wrap="square" rtlCol="0">
            <a:spAutoFit/>
          </a:bodyPr>
          <a:lstStyle/>
          <a:p>
            <a:pPr algn="ctr"/>
            <a:r>
              <a:rPr lang="en-US" sz="3200" dirty="0" smtClean="0">
                <a:solidFill>
                  <a:srgbClr val="C19859"/>
                </a:solidFill>
              </a:rPr>
              <a:t>TO BUILD TRUST, YOU NEED:</a:t>
            </a:r>
            <a:endParaRPr lang="en-US" sz="3200" dirty="0">
              <a:solidFill>
                <a:srgbClr val="C19859"/>
              </a:solidFill>
            </a:endParaRPr>
          </a:p>
        </p:txBody>
      </p:sp>
      <p:sp>
        <p:nvSpPr>
          <p:cNvPr id="3" name="Isosceles Triangle 2"/>
          <p:cNvSpPr/>
          <p:nvPr/>
        </p:nvSpPr>
        <p:spPr>
          <a:xfrm>
            <a:off x="1866900" y="2895600"/>
            <a:ext cx="5410200" cy="2667000"/>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extBox 4"/>
          <p:cNvSpPr txBox="1"/>
          <p:nvPr/>
        </p:nvSpPr>
        <p:spPr>
          <a:xfrm>
            <a:off x="3505200" y="2286000"/>
            <a:ext cx="2057400" cy="369332"/>
          </a:xfrm>
          <a:prstGeom prst="rect">
            <a:avLst/>
          </a:prstGeom>
          <a:noFill/>
        </p:spPr>
        <p:txBody>
          <a:bodyPr wrap="square" rtlCol="0">
            <a:spAutoFit/>
          </a:bodyPr>
          <a:lstStyle/>
          <a:p>
            <a:r>
              <a:rPr lang="en-US" dirty="0" smtClean="0"/>
              <a:t>Increased Contact</a:t>
            </a:r>
            <a:endParaRPr lang="en-US" dirty="0"/>
          </a:p>
        </p:txBody>
      </p:sp>
      <p:sp>
        <p:nvSpPr>
          <p:cNvPr id="6" name="TextBox 5"/>
          <p:cNvSpPr txBox="1"/>
          <p:nvPr/>
        </p:nvSpPr>
        <p:spPr>
          <a:xfrm>
            <a:off x="1066800" y="5638800"/>
            <a:ext cx="2438400" cy="369332"/>
          </a:xfrm>
          <a:prstGeom prst="rect">
            <a:avLst/>
          </a:prstGeom>
          <a:noFill/>
        </p:spPr>
        <p:txBody>
          <a:bodyPr wrap="square" rtlCol="0">
            <a:spAutoFit/>
          </a:bodyPr>
          <a:lstStyle/>
          <a:p>
            <a:r>
              <a:rPr lang="en-US" dirty="0" smtClean="0"/>
              <a:t>Visible Improvements</a:t>
            </a:r>
            <a:endParaRPr lang="en-US" dirty="0"/>
          </a:p>
        </p:txBody>
      </p:sp>
      <p:sp>
        <p:nvSpPr>
          <p:cNvPr id="7" name="TextBox 6"/>
          <p:cNvSpPr txBox="1"/>
          <p:nvPr/>
        </p:nvSpPr>
        <p:spPr>
          <a:xfrm>
            <a:off x="6096000" y="5638800"/>
            <a:ext cx="2133600" cy="369332"/>
          </a:xfrm>
          <a:prstGeom prst="rect">
            <a:avLst/>
          </a:prstGeom>
          <a:noFill/>
        </p:spPr>
        <p:txBody>
          <a:bodyPr wrap="square" rtlCol="0">
            <a:spAutoFit/>
          </a:bodyPr>
          <a:lstStyle/>
          <a:p>
            <a:r>
              <a:rPr lang="en-US" dirty="0" smtClean="0"/>
              <a:t>Shared Information</a:t>
            </a:r>
            <a:endParaRPr lang="en-US" dirty="0"/>
          </a:p>
        </p:txBody>
      </p:sp>
      <p:sp>
        <p:nvSpPr>
          <p:cNvPr id="8" name="TextBox 7"/>
          <p:cNvSpPr txBox="1"/>
          <p:nvPr/>
        </p:nvSpPr>
        <p:spPr>
          <a:xfrm>
            <a:off x="5638800" y="5930443"/>
            <a:ext cx="2743200" cy="307777"/>
          </a:xfrm>
          <a:prstGeom prst="rect">
            <a:avLst/>
          </a:prstGeom>
          <a:noFill/>
        </p:spPr>
        <p:txBody>
          <a:bodyPr wrap="square" rtlCol="0">
            <a:spAutoFit/>
          </a:bodyPr>
          <a:lstStyle/>
          <a:p>
            <a:r>
              <a:rPr lang="en-US" sz="1400" dirty="0" smtClean="0"/>
              <a:t>(with police and with each other)</a:t>
            </a:r>
            <a:endParaRPr lang="en-US" sz="1400" dirty="0"/>
          </a:p>
        </p:txBody>
      </p:sp>
      <p:sp>
        <p:nvSpPr>
          <p:cNvPr id="9" name="TextBox 8"/>
          <p:cNvSpPr txBox="1"/>
          <p:nvPr/>
        </p:nvSpPr>
        <p:spPr>
          <a:xfrm>
            <a:off x="3771900" y="4723538"/>
            <a:ext cx="1600200" cy="584775"/>
          </a:xfrm>
          <a:prstGeom prst="rect">
            <a:avLst/>
          </a:prstGeom>
          <a:noFill/>
        </p:spPr>
        <p:txBody>
          <a:bodyPr wrap="square" rtlCol="0">
            <a:spAutoFit/>
          </a:bodyPr>
          <a:lstStyle/>
          <a:p>
            <a:r>
              <a:rPr lang="en-US" sz="3200" dirty="0" smtClean="0"/>
              <a:t>TRUST</a:t>
            </a:r>
            <a:endParaRPr lang="en-US" sz="3200" dirty="0"/>
          </a:p>
        </p:txBody>
      </p:sp>
    </p:spTree>
    <p:extLst>
      <p:ext uri="{BB962C8B-B14F-4D97-AF65-F5344CB8AC3E}">
        <p14:creationId xmlns:p14="http://schemas.microsoft.com/office/powerpoint/2010/main" val="3114192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1317" y="685800"/>
            <a:ext cx="5878011" cy="1077229"/>
          </a:xfrm>
        </p:spPr>
        <p:txBody>
          <a:bodyPr>
            <a:noAutofit/>
          </a:bodyPr>
          <a:lstStyle/>
          <a:p>
            <a:pPr algn="ctr"/>
            <a:r>
              <a:rPr lang="en-US" sz="3600" dirty="0" smtClean="0">
                <a:solidFill>
                  <a:srgbClr val="C19859"/>
                </a:solidFill>
              </a:rPr>
              <a:t>ALTON CRIME FREE MULTI-HOUSING PROGRAM</a:t>
            </a:r>
            <a:endParaRPr lang="en-US" sz="3600" dirty="0">
              <a:solidFill>
                <a:srgbClr val="C19859"/>
              </a:solidFill>
            </a:endParaRPr>
          </a:p>
        </p:txBody>
      </p:sp>
      <p:sp>
        <p:nvSpPr>
          <p:cNvPr id="5" name="TextBox 4"/>
          <p:cNvSpPr txBox="1"/>
          <p:nvPr/>
        </p:nvSpPr>
        <p:spPr>
          <a:xfrm>
            <a:off x="2070980" y="5562600"/>
            <a:ext cx="5658683" cy="584775"/>
          </a:xfrm>
          <a:prstGeom prst="rect">
            <a:avLst/>
          </a:prstGeom>
          <a:noFill/>
        </p:spPr>
        <p:txBody>
          <a:bodyPr wrap="square" rtlCol="0">
            <a:spAutoFit/>
          </a:bodyPr>
          <a:lstStyle/>
          <a:p>
            <a:r>
              <a:rPr lang="en-US" sz="3200" dirty="0" smtClean="0"/>
              <a:t>Part One: Crime Prevention</a:t>
            </a:r>
            <a:endParaRPr lang="en-US" sz="3200" dirty="0"/>
          </a:p>
        </p:txBody>
      </p:sp>
      <p:pic>
        <p:nvPicPr>
          <p:cNvPr id="4098" name="Picture 2" descr="Image result for crime preven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483" y="2590800"/>
            <a:ext cx="57816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0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C19859"/>
                </a:solidFill>
              </a:rPr>
              <a:t>Welcome!</a:t>
            </a:r>
            <a:endParaRPr lang="en-US" sz="5400" dirty="0">
              <a:solidFill>
                <a:srgbClr val="C19859"/>
              </a:solidFill>
            </a:endParaRPr>
          </a:p>
        </p:txBody>
      </p:sp>
      <p:sp>
        <p:nvSpPr>
          <p:cNvPr id="3" name="Content Placeholder 2"/>
          <p:cNvSpPr>
            <a:spLocks noGrp="1"/>
          </p:cNvSpPr>
          <p:nvPr>
            <p:ph idx="1"/>
          </p:nvPr>
        </p:nvSpPr>
        <p:spPr/>
        <p:txBody>
          <a:bodyPr/>
          <a:lstStyle/>
          <a:p>
            <a:r>
              <a:rPr lang="en-US" dirty="0" smtClean="0"/>
              <a:t>Please select a seat where documents have been prepared for you. Please wait for instructions to fill out your registration form.</a:t>
            </a:r>
          </a:p>
          <a:p>
            <a:r>
              <a:rPr lang="en-US" dirty="0" smtClean="0"/>
              <a:t>Please be sure to turn your cell phones on vibrate.</a:t>
            </a:r>
          </a:p>
          <a:p>
            <a:r>
              <a:rPr lang="en-US" dirty="0" smtClean="0"/>
              <a:t>Please ask if there is anything the Alton Police Department can do to assist you.</a:t>
            </a:r>
          </a:p>
          <a:p>
            <a:r>
              <a:rPr lang="en-US" dirty="0" smtClean="0"/>
              <a:t>Bathrooms are outside this room and down the hallway.</a:t>
            </a:r>
          </a:p>
        </p:txBody>
      </p:sp>
    </p:spTree>
    <p:extLst>
      <p:ext uri="{BB962C8B-B14F-4D97-AF65-F5344CB8AC3E}">
        <p14:creationId xmlns:p14="http://schemas.microsoft.com/office/powerpoint/2010/main" val="16747438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We view criminals like weeds…</a:t>
            </a:r>
            <a:endParaRPr lang="en-US" dirty="0">
              <a:solidFill>
                <a:srgbClr val="C19859"/>
              </a:solidFill>
            </a:endParaRPr>
          </a:p>
        </p:txBody>
      </p:sp>
      <p:sp>
        <p:nvSpPr>
          <p:cNvPr id="3" name="Content Placeholder 2"/>
          <p:cNvSpPr>
            <a:spLocks noGrp="1"/>
          </p:cNvSpPr>
          <p:nvPr>
            <p:ph idx="1"/>
          </p:nvPr>
        </p:nvSpPr>
        <p:spPr>
          <a:xfrm>
            <a:off x="1066800" y="1320395"/>
            <a:ext cx="5713092" cy="2773344"/>
          </a:xfrm>
        </p:spPr>
        <p:txBody>
          <a:bodyPr/>
          <a:lstStyle/>
          <a:p>
            <a:r>
              <a:rPr lang="en-US" dirty="0" smtClean="0"/>
              <a:t>They GROW</a:t>
            </a:r>
          </a:p>
          <a:p>
            <a:r>
              <a:rPr lang="en-US" dirty="0" smtClean="0"/>
              <a:t>They ROOT</a:t>
            </a:r>
          </a:p>
          <a:p>
            <a:r>
              <a:rPr lang="en-US" dirty="0" smtClean="0"/>
              <a:t>They SPROUT OUT</a:t>
            </a:r>
          </a:p>
          <a:p>
            <a:r>
              <a:rPr lang="en-US" dirty="0" smtClean="0"/>
              <a:t>They SPREAD OUT</a:t>
            </a:r>
          </a:p>
          <a:p>
            <a:r>
              <a:rPr lang="en-US" dirty="0" smtClean="0"/>
              <a:t>They CHOKE OUT the good plants!</a:t>
            </a:r>
            <a:endParaRPr lang="en-US" dirty="0"/>
          </a:p>
        </p:txBody>
      </p:sp>
      <p:sp>
        <p:nvSpPr>
          <p:cNvPr id="4" name="TextBox 3"/>
          <p:cNvSpPr txBox="1"/>
          <p:nvPr/>
        </p:nvSpPr>
        <p:spPr>
          <a:xfrm>
            <a:off x="4724400" y="4419600"/>
            <a:ext cx="3648328" cy="1569660"/>
          </a:xfrm>
          <a:prstGeom prst="rect">
            <a:avLst/>
          </a:prstGeom>
          <a:noFill/>
        </p:spPr>
        <p:txBody>
          <a:bodyPr wrap="square" rtlCol="0">
            <a:spAutoFit/>
          </a:bodyPr>
          <a:lstStyle/>
          <a:p>
            <a:r>
              <a:rPr lang="en-US" sz="2400" dirty="0" smtClean="0"/>
              <a:t>Criminals are just like weeds – they will get bigger and stronger with each new success! </a:t>
            </a:r>
            <a:endParaRPr lang="en-US" sz="2400" dirty="0"/>
          </a:p>
        </p:txBody>
      </p:sp>
      <p:pic>
        <p:nvPicPr>
          <p:cNvPr id="5122" name="Picture 2" descr="Image result for weeds cracking sidewal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9904735">
            <a:off x="1456455" y="4517441"/>
            <a:ext cx="2206625" cy="16549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dying flower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25304">
            <a:off x="5867400" y="1676400"/>
            <a:ext cx="1189440" cy="225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65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C19859"/>
                </a:solidFill>
              </a:rPr>
              <a:t>To understand crime…</a:t>
            </a:r>
            <a:endParaRPr lang="en-US" sz="4400" dirty="0">
              <a:solidFill>
                <a:srgbClr val="C19859"/>
              </a:solidFill>
            </a:endParaRPr>
          </a:p>
        </p:txBody>
      </p:sp>
      <p:sp>
        <p:nvSpPr>
          <p:cNvPr id="3" name="Content Placeholder 2"/>
          <p:cNvSpPr>
            <a:spLocks noGrp="1"/>
          </p:cNvSpPr>
          <p:nvPr>
            <p:ph idx="1"/>
          </p:nvPr>
        </p:nvSpPr>
        <p:spPr>
          <a:xfrm>
            <a:off x="2043776" y="1346671"/>
            <a:ext cx="5713092" cy="2697144"/>
          </a:xfrm>
        </p:spPr>
        <p:txBody>
          <a:bodyPr/>
          <a:lstStyle/>
          <a:p>
            <a:r>
              <a:rPr lang="en-US" dirty="0" smtClean="0"/>
              <a:t>You need to understand the “criminal” mindset</a:t>
            </a:r>
          </a:p>
          <a:p>
            <a:r>
              <a:rPr lang="en-US" dirty="0" smtClean="0"/>
              <a:t>Criminals are </a:t>
            </a:r>
            <a:r>
              <a:rPr lang="en-US" sz="2400" dirty="0" smtClean="0"/>
              <a:t>PREDATORS!</a:t>
            </a:r>
          </a:p>
          <a:p>
            <a:r>
              <a:rPr lang="en-US" dirty="0" smtClean="0"/>
              <a:t>They sometimes </a:t>
            </a:r>
            <a:r>
              <a:rPr lang="en-US" i="1" dirty="0" smtClean="0"/>
              <a:t>stalk</a:t>
            </a:r>
            <a:r>
              <a:rPr lang="en-US" dirty="0" smtClean="0"/>
              <a:t> their prey</a:t>
            </a:r>
          </a:p>
          <a:p>
            <a:r>
              <a:rPr lang="en-US" dirty="0" smtClean="0"/>
              <a:t>They look for the </a:t>
            </a:r>
            <a:r>
              <a:rPr lang="en-US" u="sng" dirty="0" smtClean="0"/>
              <a:t>easy</a:t>
            </a:r>
            <a:r>
              <a:rPr lang="en-US" dirty="0" smtClean="0"/>
              <a:t> victim</a:t>
            </a:r>
            <a:endParaRPr lang="en-US" dirty="0"/>
          </a:p>
        </p:txBody>
      </p:sp>
      <p:pic>
        <p:nvPicPr>
          <p:cNvPr id="6146" name="Picture 2" descr="Image result for stal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322" y="4616588"/>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stalk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579320"/>
            <a:ext cx="2590800" cy="194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7941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Most criminals look for:</a:t>
            </a:r>
            <a:endParaRPr lang="en-US" dirty="0">
              <a:solidFill>
                <a:srgbClr val="C19859"/>
              </a:solidFill>
            </a:endParaRPr>
          </a:p>
        </p:txBody>
      </p:sp>
      <p:sp>
        <p:nvSpPr>
          <p:cNvPr id="3" name="Content Placeholder 2"/>
          <p:cNvSpPr>
            <a:spLocks noGrp="1"/>
          </p:cNvSpPr>
          <p:nvPr>
            <p:ph sz="half" idx="1"/>
          </p:nvPr>
        </p:nvSpPr>
        <p:spPr/>
        <p:txBody>
          <a:bodyPr/>
          <a:lstStyle/>
          <a:p>
            <a:r>
              <a:rPr lang="en-US" dirty="0" smtClean="0"/>
              <a:t>The path of least resistance</a:t>
            </a:r>
          </a:p>
          <a:p>
            <a:r>
              <a:rPr lang="en-US" dirty="0" smtClean="0"/>
              <a:t>The easy target</a:t>
            </a:r>
          </a:p>
          <a:p>
            <a:r>
              <a:rPr lang="en-US" dirty="0" smtClean="0"/>
              <a:t>The unaware</a:t>
            </a:r>
          </a:p>
          <a:p>
            <a:r>
              <a:rPr lang="en-US" dirty="0" smtClean="0"/>
              <a:t>The fearful</a:t>
            </a:r>
            <a:endParaRPr lang="en-US" dirty="0"/>
          </a:p>
        </p:txBody>
      </p:sp>
      <p:pic>
        <p:nvPicPr>
          <p:cNvPr id="3074" name="Picture 2" descr="Image result for looking through binoculars carto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0953" y="2977237"/>
            <a:ext cx="2968625" cy="3257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9772036">
            <a:off x="1594996" y="4770418"/>
            <a:ext cx="3124200" cy="1200329"/>
          </a:xfrm>
          <a:prstGeom prst="rect">
            <a:avLst/>
          </a:prstGeom>
          <a:noFill/>
        </p:spPr>
        <p:txBody>
          <a:bodyPr wrap="square" rtlCol="0">
            <a:spAutoFit/>
          </a:bodyPr>
          <a:lstStyle/>
          <a:p>
            <a:r>
              <a:rPr lang="en-US" sz="3600" b="1" dirty="0" smtClean="0">
                <a:solidFill>
                  <a:srgbClr val="FF0000"/>
                </a:solidFill>
              </a:rPr>
              <a:t>HOW DO WE FIGHT IT?</a:t>
            </a:r>
            <a:endParaRPr lang="en-US" sz="3600" b="1" dirty="0">
              <a:solidFill>
                <a:srgbClr val="FF0000"/>
              </a:solidFill>
            </a:endParaRPr>
          </a:p>
        </p:txBody>
      </p:sp>
    </p:spTree>
    <p:extLst>
      <p:ext uri="{BB962C8B-B14F-4D97-AF65-F5344CB8AC3E}">
        <p14:creationId xmlns:p14="http://schemas.microsoft.com/office/powerpoint/2010/main" val="2684463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66800" y="805818"/>
            <a:ext cx="7239000" cy="1081705"/>
          </a:xfrm>
        </p:spPr>
        <p:txBody>
          <a:bodyPr>
            <a:normAutofit/>
          </a:bodyPr>
          <a:lstStyle/>
          <a:p>
            <a:pPr algn="ctr"/>
            <a:r>
              <a:rPr lang="en-US" sz="3200" u="sng" dirty="0" smtClean="0">
                <a:solidFill>
                  <a:srgbClr val="C19859"/>
                </a:solidFill>
              </a:rPr>
              <a:t>RISK MANAGEMENT</a:t>
            </a:r>
            <a:r>
              <a:rPr lang="en-US" sz="3200" dirty="0" smtClean="0">
                <a:solidFill>
                  <a:srgbClr val="C19859"/>
                </a:solidFill>
              </a:rPr>
              <a:t/>
            </a:r>
            <a:br>
              <a:rPr lang="en-US" sz="3200" dirty="0" smtClean="0">
                <a:solidFill>
                  <a:srgbClr val="C19859"/>
                </a:solidFill>
              </a:rPr>
            </a:br>
            <a:r>
              <a:rPr lang="en-US" sz="3200" dirty="0" smtClean="0">
                <a:solidFill>
                  <a:srgbClr val="C19859"/>
                </a:solidFill>
              </a:rPr>
              <a:t>How You Manage the Risk of a Loss</a:t>
            </a:r>
            <a:endParaRPr lang="en-US" sz="3200" dirty="0">
              <a:solidFill>
                <a:srgbClr val="C19859"/>
              </a:solidFill>
            </a:endParaRPr>
          </a:p>
        </p:txBody>
      </p:sp>
      <p:sp>
        <p:nvSpPr>
          <p:cNvPr id="6" name="Content Placeholder 5"/>
          <p:cNvSpPr>
            <a:spLocks noGrp="1"/>
          </p:cNvSpPr>
          <p:nvPr>
            <p:ph sz="half" idx="2"/>
          </p:nvPr>
        </p:nvSpPr>
        <p:spPr>
          <a:xfrm>
            <a:off x="5105400" y="2667000"/>
            <a:ext cx="2859527" cy="3993144"/>
          </a:xfrm>
        </p:spPr>
        <p:txBody>
          <a:bodyPr/>
          <a:lstStyle/>
          <a:p>
            <a:r>
              <a:rPr lang="en-US" dirty="0" smtClean="0"/>
              <a:t>Risk Avoidance</a:t>
            </a:r>
          </a:p>
          <a:p>
            <a:r>
              <a:rPr lang="en-US" dirty="0" smtClean="0"/>
              <a:t>Risk Reduction</a:t>
            </a:r>
          </a:p>
          <a:p>
            <a:r>
              <a:rPr lang="en-US" dirty="0" smtClean="0"/>
              <a:t>Risk Transference</a:t>
            </a:r>
          </a:p>
          <a:p>
            <a:r>
              <a:rPr lang="en-US" dirty="0" smtClean="0"/>
              <a:t>Risk Spreading</a:t>
            </a:r>
          </a:p>
          <a:p>
            <a:r>
              <a:rPr lang="en-US" dirty="0" smtClean="0"/>
              <a:t>Risk Acceptance</a:t>
            </a:r>
            <a:endParaRPr lang="en-US" dirty="0"/>
          </a:p>
        </p:txBody>
      </p:sp>
      <p:pic>
        <p:nvPicPr>
          <p:cNvPr id="4098" name="Picture 2" descr="Image result for money bag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9416197">
            <a:off x="518931" y="2755637"/>
            <a:ext cx="3771900" cy="257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234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pPr algn="ctr"/>
            <a:r>
              <a:rPr lang="en-US" sz="4800" dirty="0" smtClean="0">
                <a:solidFill>
                  <a:srgbClr val="C19859"/>
                </a:solidFill>
              </a:rPr>
              <a:t>RISK AVOIDANCE</a:t>
            </a:r>
            <a:br>
              <a:rPr lang="en-US" sz="4800" dirty="0" smtClean="0">
                <a:solidFill>
                  <a:srgbClr val="C19859"/>
                </a:solidFill>
              </a:rPr>
            </a:br>
            <a:r>
              <a:rPr lang="en-US" sz="4000" dirty="0" smtClean="0">
                <a:solidFill>
                  <a:srgbClr val="C19859"/>
                </a:solidFill>
              </a:rPr>
              <a:t>(No measurable cost)</a:t>
            </a:r>
            <a:endParaRPr lang="en-US" sz="4000" dirty="0">
              <a:solidFill>
                <a:srgbClr val="C19859"/>
              </a:solidFill>
            </a:endParaRPr>
          </a:p>
        </p:txBody>
      </p:sp>
      <p:sp>
        <p:nvSpPr>
          <p:cNvPr id="8" name="Content Placeholder 7"/>
          <p:cNvSpPr>
            <a:spLocks noGrp="1"/>
          </p:cNvSpPr>
          <p:nvPr>
            <p:ph idx="1"/>
          </p:nvPr>
        </p:nvSpPr>
        <p:spPr/>
        <p:txBody>
          <a:bodyPr>
            <a:normAutofit/>
          </a:bodyPr>
          <a:lstStyle/>
          <a:p>
            <a:r>
              <a:rPr lang="en-US" sz="2400" dirty="0" smtClean="0"/>
              <a:t>Avoid the risk completely by changing or terminating all activities vulnerable to risk</a:t>
            </a:r>
          </a:p>
          <a:p>
            <a:pPr lvl="1"/>
            <a:r>
              <a:rPr lang="en-US" sz="2400" dirty="0" smtClean="0"/>
              <a:t>Auto Theft</a:t>
            </a:r>
          </a:p>
          <a:p>
            <a:pPr lvl="1"/>
            <a:r>
              <a:rPr lang="en-US" sz="2400" dirty="0" smtClean="0"/>
              <a:t>Armed Robbery</a:t>
            </a:r>
            <a:endParaRPr lang="en-US" sz="2400" dirty="0"/>
          </a:p>
        </p:txBody>
      </p:sp>
    </p:spTree>
    <p:extLst>
      <p:ext uri="{BB962C8B-B14F-4D97-AF65-F5344CB8AC3E}">
        <p14:creationId xmlns:p14="http://schemas.microsoft.com/office/powerpoint/2010/main" val="289821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300" dirty="0" smtClean="0">
                <a:solidFill>
                  <a:srgbClr val="C19859"/>
                </a:solidFill>
              </a:rPr>
              <a:t>RISK REDUCTION</a:t>
            </a:r>
            <a:r>
              <a:rPr lang="en-US" dirty="0" smtClean="0">
                <a:solidFill>
                  <a:srgbClr val="C19859"/>
                </a:solidFill>
              </a:rPr>
              <a:t/>
            </a:r>
            <a:br>
              <a:rPr lang="en-US" dirty="0" smtClean="0">
                <a:solidFill>
                  <a:srgbClr val="C19859"/>
                </a:solidFill>
              </a:rPr>
            </a:br>
            <a:r>
              <a:rPr lang="en-US" sz="4000" dirty="0" smtClean="0">
                <a:solidFill>
                  <a:srgbClr val="C19859"/>
                </a:solidFill>
              </a:rPr>
              <a:t>(No measurable cost)</a:t>
            </a:r>
            <a:endParaRPr lang="en-US" sz="4000" dirty="0">
              <a:solidFill>
                <a:srgbClr val="C19859"/>
              </a:solidFill>
            </a:endParaRPr>
          </a:p>
        </p:txBody>
      </p:sp>
      <p:sp>
        <p:nvSpPr>
          <p:cNvPr id="3" name="Content Placeholder 2"/>
          <p:cNvSpPr>
            <a:spLocks noGrp="1"/>
          </p:cNvSpPr>
          <p:nvPr>
            <p:ph idx="1"/>
          </p:nvPr>
        </p:nvSpPr>
        <p:spPr/>
        <p:txBody>
          <a:bodyPr>
            <a:normAutofit/>
          </a:bodyPr>
          <a:lstStyle/>
          <a:p>
            <a:r>
              <a:rPr lang="en-US" sz="2400" dirty="0" smtClean="0"/>
              <a:t>Reduce the risk</a:t>
            </a:r>
          </a:p>
          <a:p>
            <a:pPr lvl="1"/>
            <a:r>
              <a:rPr lang="en-US" sz="2400" dirty="0" smtClean="0"/>
              <a:t>Lock Doors</a:t>
            </a:r>
          </a:p>
          <a:p>
            <a:pPr lvl="1"/>
            <a:r>
              <a:rPr lang="en-US" sz="2400" dirty="0" smtClean="0"/>
              <a:t>Roll Up Windows</a:t>
            </a:r>
          </a:p>
          <a:p>
            <a:pPr lvl="1"/>
            <a:r>
              <a:rPr lang="en-US" sz="2400" dirty="0" smtClean="0"/>
              <a:t>Remove Valuables</a:t>
            </a:r>
            <a:endParaRPr lang="en-US" sz="2400" dirty="0"/>
          </a:p>
        </p:txBody>
      </p:sp>
    </p:spTree>
    <p:extLst>
      <p:ext uri="{BB962C8B-B14F-4D97-AF65-F5344CB8AC3E}">
        <p14:creationId xmlns:p14="http://schemas.microsoft.com/office/powerpoint/2010/main" val="3417952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ar secur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228600"/>
            <a:ext cx="9512300" cy="7256463"/>
          </a:xfrm>
          <a:prstGeom prst="rect">
            <a:avLst/>
          </a:prstGeom>
        </p:spPr>
      </p:pic>
    </p:spTree>
    <p:extLst>
      <p:ext uri="{BB962C8B-B14F-4D97-AF65-F5344CB8AC3E}">
        <p14:creationId xmlns:p14="http://schemas.microsoft.com/office/powerpoint/2010/main" val="1423182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808057"/>
            <a:ext cx="6705599" cy="1077229"/>
          </a:xfrm>
        </p:spPr>
        <p:txBody>
          <a:bodyPr>
            <a:normAutofit fontScale="90000"/>
          </a:bodyPr>
          <a:lstStyle/>
          <a:p>
            <a:pPr algn="ctr"/>
            <a:r>
              <a:rPr lang="en-US" sz="4800" dirty="0" smtClean="0">
                <a:solidFill>
                  <a:srgbClr val="C19859"/>
                </a:solidFill>
              </a:rPr>
              <a:t>RISK TRANSFERENCE</a:t>
            </a:r>
            <a:r>
              <a:rPr lang="en-US" dirty="0" smtClean="0">
                <a:solidFill>
                  <a:srgbClr val="C19859"/>
                </a:solidFill>
              </a:rPr>
              <a:t/>
            </a:r>
            <a:br>
              <a:rPr lang="en-US" dirty="0" smtClean="0">
                <a:solidFill>
                  <a:srgbClr val="C19859"/>
                </a:solidFill>
              </a:rPr>
            </a:br>
            <a:r>
              <a:rPr lang="en-US" sz="4000" dirty="0" smtClean="0">
                <a:solidFill>
                  <a:srgbClr val="C19859"/>
                </a:solidFill>
              </a:rPr>
              <a:t>(Spend a little money now to save a lot of money later)</a:t>
            </a:r>
            <a:endParaRPr lang="en-US" sz="4000" dirty="0">
              <a:solidFill>
                <a:srgbClr val="C19859"/>
              </a:solidFill>
            </a:endParaRPr>
          </a:p>
        </p:txBody>
      </p:sp>
      <p:sp>
        <p:nvSpPr>
          <p:cNvPr id="3" name="Content Placeholder 2"/>
          <p:cNvSpPr>
            <a:spLocks noGrp="1"/>
          </p:cNvSpPr>
          <p:nvPr>
            <p:ph idx="1"/>
          </p:nvPr>
        </p:nvSpPr>
        <p:spPr/>
        <p:txBody>
          <a:bodyPr>
            <a:normAutofit/>
          </a:bodyPr>
          <a:lstStyle/>
          <a:p>
            <a:r>
              <a:rPr lang="en-US" sz="2400" dirty="0" smtClean="0"/>
              <a:t>Insurance</a:t>
            </a:r>
          </a:p>
          <a:p>
            <a:r>
              <a:rPr lang="en-US" sz="2400" dirty="0" smtClean="0"/>
              <a:t>Money Safes</a:t>
            </a:r>
          </a:p>
          <a:p>
            <a:r>
              <a:rPr lang="en-US" sz="2400" dirty="0" smtClean="0"/>
              <a:t>Courier Services</a:t>
            </a:r>
          </a:p>
          <a:p>
            <a:r>
              <a:rPr lang="en-US" sz="2400" dirty="0" smtClean="0"/>
              <a:t>Pull-Out Car Stereos</a:t>
            </a:r>
          </a:p>
          <a:p>
            <a:r>
              <a:rPr lang="en-US" sz="2400" dirty="0" smtClean="0"/>
              <a:t>Vehicle Security Devices</a:t>
            </a:r>
            <a:endParaRPr lang="en-US" sz="2400" dirty="0"/>
          </a:p>
        </p:txBody>
      </p:sp>
    </p:spTree>
    <p:extLst>
      <p:ext uri="{BB962C8B-B14F-4D97-AF65-F5344CB8AC3E}">
        <p14:creationId xmlns:p14="http://schemas.microsoft.com/office/powerpoint/2010/main" val="24740445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300" dirty="0" smtClean="0">
                <a:solidFill>
                  <a:srgbClr val="C19859"/>
                </a:solidFill>
              </a:rPr>
              <a:t>RISK SPREADING</a:t>
            </a:r>
            <a:r>
              <a:rPr lang="en-US" dirty="0" smtClean="0">
                <a:solidFill>
                  <a:srgbClr val="C19859"/>
                </a:solidFill>
              </a:rPr>
              <a:t/>
            </a:r>
            <a:br>
              <a:rPr lang="en-US" dirty="0" smtClean="0">
                <a:solidFill>
                  <a:srgbClr val="C19859"/>
                </a:solidFill>
              </a:rPr>
            </a:br>
            <a:r>
              <a:rPr lang="en-US" sz="3600" dirty="0" smtClean="0">
                <a:solidFill>
                  <a:srgbClr val="C19859"/>
                </a:solidFill>
              </a:rPr>
              <a:t>(No measurable cost)</a:t>
            </a:r>
            <a:endParaRPr lang="en-US" sz="3600" dirty="0">
              <a:solidFill>
                <a:srgbClr val="C19859"/>
              </a:solidFill>
            </a:endParaRPr>
          </a:p>
        </p:txBody>
      </p:sp>
      <p:sp>
        <p:nvSpPr>
          <p:cNvPr id="3" name="Content Placeholder 2"/>
          <p:cNvSpPr>
            <a:spLocks noGrp="1"/>
          </p:cNvSpPr>
          <p:nvPr>
            <p:ph idx="1"/>
          </p:nvPr>
        </p:nvSpPr>
        <p:spPr/>
        <p:txBody>
          <a:bodyPr>
            <a:normAutofit/>
          </a:bodyPr>
          <a:lstStyle/>
          <a:p>
            <a:r>
              <a:rPr lang="en-US" sz="2400" dirty="0" smtClean="0"/>
              <a:t>Spread your risk around</a:t>
            </a:r>
          </a:p>
          <a:p>
            <a:pPr lvl="1"/>
            <a:r>
              <a:rPr lang="en-US" sz="2400" dirty="0" smtClean="0"/>
              <a:t>Money or valuables</a:t>
            </a:r>
          </a:p>
          <a:p>
            <a:pPr lvl="1"/>
            <a:r>
              <a:rPr lang="en-US" sz="2400" dirty="0" smtClean="0"/>
              <a:t>Many hiding places</a:t>
            </a:r>
            <a:endParaRPr lang="en-US" sz="2400" dirty="0"/>
          </a:p>
        </p:txBody>
      </p:sp>
    </p:spTree>
    <p:extLst>
      <p:ext uri="{BB962C8B-B14F-4D97-AF65-F5344CB8AC3E}">
        <p14:creationId xmlns:p14="http://schemas.microsoft.com/office/powerpoint/2010/main" val="16128749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808057"/>
            <a:ext cx="6781799" cy="1077229"/>
          </a:xfrm>
        </p:spPr>
        <p:txBody>
          <a:bodyPr>
            <a:normAutofit fontScale="90000"/>
          </a:bodyPr>
          <a:lstStyle/>
          <a:p>
            <a:pPr algn="ctr"/>
            <a:r>
              <a:rPr lang="en-US" sz="4800" dirty="0" smtClean="0">
                <a:solidFill>
                  <a:srgbClr val="C19859"/>
                </a:solidFill>
              </a:rPr>
              <a:t>RISK ACCEPTANCE</a:t>
            </a:r>
            <a:r>
              <a:rPr lang="en-US" dirty="0" smtClean="0">
                <a:solidFill>
                  <a:srgbClr val="C19859"/>
                </a:solidFill>
              </a:rPr>
              <a:t/>
            </a:r>
            <a:br>
              <a:rPr lang="en-US" dirty="0" smtClean="0">
                <a:solidFill>
                  <a:srgbClr val="C19859"/>
                </a:solidFill>
              </a:rPr>
            </a:br>
            <a:r>
              <a:rPr lang="en-US" sz="4000" dirty="0" smtClean="0">
                <a:solidFill>
                  <a:srgbClr val="C19859"/>
                </a:solidFill>
              </a:rPr>
              <a:t>(Costs nothing - - DO nothing)</a:t>
            </a:r>
            <a:endParaRPr lang="en-US" sz="4000" dirty="0">
              <a:solidFill>
                <a:srgbClr val="C19859"/>
              </a:solidFill>
            </a:endParaRPr>
          </a:p>
        </p:txBody>
      </p:sp>
      <p:sp>
        <p:nvSpPr>
          <p:cNvPr id="3" name="Content Placeholder 2"/>
          <p:cNvSpPr>
            <a:spLocks noGrp="1"/>
          </p:cNvSpPr>
          <p:nvPr>
            <p:ph idx="1"/>
          </p:nvPr>
        </p:nvSpPr>
        <p:spPr/>
        <p:txBody>
          <a:bodyPr>
            <a:normAutofit/>
          </a:bodyPr>
          <a:lstStyle/>
          <a:p>
            <a:r>
              <a:rPr lang="en-US" sz="2400" dirty="0" smtClean="0"/>
              <a:t>Accept the risks</a:t>
            </a:r>
          </a:p>
          <a:p>
            <a:r>
              <a:rPr lang="en-US" sz="2400" dirty="0" smtClean="0"/>
              <a:t>Take your chances</a:t>
            </a:r>
          </a:p>
          <a:p>
            <a:endParaRPr lang="en-US" sz="2400" dirty="0"/>
          </a:p>
          <a:p>
            <a:pPr marL="0" indent="0">
              <a:buNone/>
            </a:pPr>
            <a:r>
              <a:rPr lang="en-US" sz="2400" dirty="0" smtClean="0"/>
              <a:t>THIS IS </a:t>
            </a:r>
            <a:r>
              <a:rPr lang="en-US" sz="2400" u="sng" dirty="0" smtClean="0"/>
              <a:t>NOT</a:t>
            </a:r>
            <a:r>
              <a:rPr lang="en-US" sz="2400" dirty="0" smtClean="0"/>
              <a:t> GOOD BUSINESS SENSE!</a:t>
            </a:r>
          </a:p>
          <a:p>
            <a:pPr marL="0" indent="0">
              <a:buNone/>
            </a:pPr>
            <a:r>
              <a:rPr lang="en-US" sz="2400" dirty="0" smtClean="0">
                <a:solidFill>
                  <a:srgbClr val="FF0000"/>
                </a:solidFill>
              </a:rPr>
              <a:t>*Remember, if you accept risk, you must also accept the liability of risk</a:t>
            </a:r>
            <a:endParaRPr lang="en-US" sz="2400" dirty="0">
              <a:solidFill>
                <a:srgbClr val="FF0000"/>
              </a:solidFill>
            </a:endParaRPr>
          </a:p>
        </p:txBody>
      </p:sp>
    </p:spTree>
    <p:extLst>
      <p:ext uri="{BB962C8B-B14F-4D97-AF65-F5344CB8AC3E}">
        <p14:creationId xmlns:p14="http://schemas.microsoft.com/office/powerpoint/2010/main" val="2267235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smtClean="0">
                <a:solidFill>
                  <a:srgbClr val="C19859"/>
                </a:solidFill>
              </a:rPr>
              <a:t>Disclaimer:</a:t>
            </a:r>
            <a:endParaRPr lang="en-US" sz="5400" dirty="0">
              <a:solidFill>
                <a:srgbClr val="C19859"/>
              </a:solidFill>
            </a:endParaRPr>
          </a:p>
        </p:txBody>
      </p:sp>
      <p:sp>
        <p:nvSpPr>
          <p:cNvPr id="3" name="Content Placeholder 2"/>
          <p:cNvSpPr>
            <a:spLocks noGrp="1"/>
          </p:cNvSpPr>
          <p:nvPr>
            <p:ph idx="1"/>
          </p:nvPr>
        </p:nvSpPr>
        <p:spPr/>
        <p:txBody>
          <a:bodyPr/>
          <a:lstStyle/>
          <a:p>
            <a:pPr marL="0" indent="0" algn="ctr">
              <a:buNone/>
            </a:pPr>
            <a:r>
              <a:rPr lang="en-US" dirty="0" smtClean="0"/>
              <a:t>While we will address legal information in general, the Law deals with “specific facts” presented in each situation. The information presented here should NOT be relied upon as a substitute for legal advice. </a:t>
            </a:r>
          </a:p>
          <a:p>
            <a:pPr marL="0" indent="0" algn="ctr">
              <a:buNone/>
            </a:pPr>
            <a:r>
              <a:rPr lang="en-US" u="sng" dirty="0" smtClean="0"/>
              <a:t>ALWAYS CONSULT WITH AN ATTORNEY.</a:t>
            </a:r>
            <a:endParaRPr lang="en-US" u="sng" dirty="0"/>
          </a:p>
        </p:txBody>
      </p:sp>
    </p:spTree>
    <p:extLst>
      <p:ext uri="{BB962C8B-B14F-4D97-AF65-F5344CB8AC3E}">
        <p14:creationId xmlns:p14="http://schemas.microsoft.com/office/powerpoint/2010/main" val="3125566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Premise Liability:</a:t>
            </a:r>
            <a:endParaRPr lang="en-US" dirty="0">
              <a:solidFill>
                <a:srgbClr val="C19859"/>
              </a:solidFill>
            </a:endParaRPr>
          </a:p>
        </p:txBody>
      </p:sp>
      <p:sp>
        <p:nvSpPr>
          <p:cNvPr id="3" name="Content Placeholder 2"/>
          <p:cNvSpPr>
            <a:spLocks noGrp="1"/>
          </p:cNvSpPr>
          <p:nvPr>
            <p:ph idx="1"/>
          </p:nvPr>
        </p:nvSpPr>
        <p:spPr>
          <a:xfrm>
            <a:off x="914400" y="1333533"/>
            <a:ext cx="4191000" cy="4000066"/>
          </a:xfrm>
        </p:spPr>
        <p:txBody>
          <a:bodyPr/>
          <a:lstStyle/>
          <a:p>
            <a:r>
              <a:rPr lang="en-US" dirty="0" smtClean="0"/>
              <a:t>Foreseeability</a:t>
            </a:r>
          </a:p>
          <a:p>
            <a:pPr lvl="1"/>
            <a:r>
              <a:rPr lang="en-US" dirty="0" smtClean="0"/>
              <a:t>Knew about (or SHOULD have known about)</a:t>
            </a:r>
          </a:p>
          <a:p>
            <a:pPr lvl="1"/>
            <a:r>
              <a:rPr lang="en-US" dirty="0" smtClean="0"/>
              <a:t>Prior similar acts</a:t>
            </a:r>
          </a:p>
          <a:p>
            <a:pPr lvl="1"/>
            <a:r>
              <a:rPr lang="en-US" dirty="0" smtClean="0"/>
              <a:t>Lack of care</a:t>
            </a:r>
          </a:p>
          <a:p>
            <a:pPr lvl="1"/>
            <a:r>
              <a:rPr lang="en-US" dirty="0" smtClean="0"/>
              <a:t>Standards and practice</a:t>
            </a:r>
            <a:endParaRPr lang="en-US" dirty="0"/>
          </a:p>
        </p:txBody>
      </p:sp>
      <p:pic>
        <p:nvPicPr>
          <p:cNvPr id="5122" name="Picture 2" descr="Image result for foreseeabil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936474"/>
            <a:ext cx="2733928" cy="272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145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644" y="762000"/>
            <a:ext cx="5880617" cy="1077020"/>
          </a:xfrm>
        </p:spPr>
        <p:txBody>
          <a:bodyPr/>
          <a:lstStyle/>
          <a:p>
            <a:pPr algn="ctr"/>
            <a:r>
              <a:rPr lang="en-US" sz="3600" b="1" u="sng" dirty="0" smtClean="0"/>
              <a:t>WHO</a:t>
            </a:r>
            <a:r>
              <a:rPr lang="en-US" sz="3600" dirty="0" smtClean="0"/>
              <a:t> is Liable?</a:t>
            </a:r>
            <a:r>
              <a:rPr lang="en-US" dirty="0" smtClean="0"/>
              <a:t/>
            </a:r>
            <a:br>
              <a:rPr lang="en-US" dirty="0" smtClean="0"/>
            </a:br>
            <a:r>
              <a:rPr lang="en-US" dirty="0" smtClean="0">
                <a:solidFill>
                  <a:srgbClr val="C19859"/>
                </a:solidFill>
              </a:rPr>
              <a:t>Anthony Triplett – Cable Repairman</a:t>
            </a:r>
            <a:endParaRPr lang="en-US" dirty="0">
              <a:solidFill>
                <a:srgbClr val="C19859"/>
              </a:solidFill>
            </a:endParaRPr>
          </a:p>
        </p:txBody>
      </p:sp>
      <p:sp>
        <p:nvSpPr>
          <p:cNvPr id="6" name="Content Placeholder 5"/>
          <p:cNvSpPr>
            <a:spLocks noGrp="1"/>
          </p:cNvSpPr>
          <p:nvPr>
            <p:ph sz="quarter" idx="4"/>
          </p:nvPr>
        </p:nvSpPr>
        <p:spPr>
          <a:xfrm>
            <a:off x="4343400" y="1839020"/>
            <a:ext cx="3621526" cy="5018980"/>
          </a:xfrm>
        </p:spPr>
        <p:txBody>
          <a:bodyPr>
            <a:normAutofit lnSpcReduction="10000"/>
          </a:bodyPr>
          <a:lstStyle/>
          <a:p>
            <a:r>
              <a:rPr lang="en-US" dirty="0" smtClean="0"/>
              <a:t>Charged with the 2006 rape and murder of Urszula Sakowska (Chicago)</a:t>
            </a:r>
          </a:p>
          <a:p>
            <a:r>
              <a:rPr lang="en-US" i="1" dirty="0" smtClean="0"/>
              <a:t>Was fixing her internet service</a:t>
            </a:r>
          </a:p>
          <a:p>
            <a:r>
              <a:rPr lang="en-US" dirty="0" smtClean="0"/>
              <a:t>Was already a suspect in the rape and murder of Janice Ordidge</a:t>
            </a:r>
            <a:r>
              <a:rPr lang="en-US" dirty="0"/>
              <a:t> </a:t>
            </a:r>
            <a:r>
              <a:rPr lang="en-US" dirty="0" smtClean="0"/>
              <a:t>(Hyde Park)</a:t>
            </a:r>
          </a:p>
          <a:p>
            <a:r>
              <a:rPr lang="en-US" i="1" dirty="0" smtClean="0"/>
              <a:t>Was fixing her internet service</a:t>
            </a:r>
          </a:p>
          <a:p>
            <a:r>
              <a:rPr lang="en-US" dirty="0" smtClean="0"/>
              <a:t>Comcast and Premier Cable Communications were notified by police that he was a suspect but they continued to employ him</a:t>
            </a:r>
            <a:endParaRPr lang="en-US" dirty="0"/>
          </a:p>
        </p:txBody>
      </p:sp>
      <p:pic>
        <p:nvPicPr>
          <p:cNvPr id="7" name="Picture 7" descr="Cable Repai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18831" y="1839020"/>
            <a:ext cx="3005138" cy="4724400"/>
          </a:xfrm>
        </p:spPr>
      </p:pic>
      <p:sp>
        <p:nvSpPr>
          <p:cNvPr id="8" name="TextBox 7"/>
          <p:cNvSpPr txBox="1"/>
          <p:nvPr/>
        </p:nvSpPr>
        <p:spPr>
          <a:xfrm>
            <a:off x="5867400" y="6563420"/>
            <a:ext cx="2286000" cy="276999"/>
          </a:xfrm>
          <a:prstGeom prst="rect">
            <a:avLst/>
          </a:prstGeom>
          <a:noFill/>
        </p:spPr>
        <p:txBody>
          <a:bodyPr wrap="square" rtlCol="0">
            <a:spAutoFit/>
          </a:bodyPr>
          <a:lstStyle/>
          <a:p>
            <a:r>
              <a:rPr lang="en-US" sz="1200" dirty="0" smtClean="0"/>
              <a:t>Chicago Tribune (4.30.2013)</a:t>
            </a:r>
            <a:endParaRPr lang="en-US" sz="1200" dirty="0"/>
          </a:p>
        </p:txBody>
      </p:sp>
    </p:spTree>
    <p:extLst>
      <p:ext uri="{BB962C8B-B14F-4D97-AF65-F5344CB8AC3E}">
        <p14:creationId xmlns:p14="http://schemas.microsoft.com/office/powerpoint/2010/main" val="23121717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152400"/>
            <a:ext cx="5867400" cy="923330"/>
          </a:xfrm>
          <a:prstGeom prst="rect">
            <a:avLst/>
          </a:prstGeom>
          <a:noFill/>
        </p:spPr>
        <p:txBody>
          <a:bodyPr wrap="square" rtlCol="0">
            <a:spAutoFit/>
          </a:bodyPr>
          <a:lstStyle/>
          <a:p>
            <a:r>
              <a:rPr lang="en-US" sz="5400" dirty="0" smtClean="0">
                <a:solidFill>
                  <a:srgbClr val="C19859"/>
                </a:solidFill>
              </a:rPr>
              <a:t>A </a:t>
            </a:r>
            <a:r>
              <a:rPr lang="en-US" sz="5400" i="1" dirty="0" smtClean="0">
                <a:solidFill>
                  <a:srgbClr val="C19859"/>
                </a:solidFill>
              </a:rPr>
              <a:t>Combined</a:t>
            </a:r>
            <a:r>
              <a:rPr lang="en-US" sz="5400" dirty="0" smtClean="0">
                <a:solidFill>
                  <a:srgbClr val="C19859"/>
                </a:solidFill>
              </a:rPr>
              <a:t> Effort</a:t>
            </a:r>
            <a:endParaRPr lang="en-US" sz="5400" dirty="0">
              <a:solidFill>
                <a:srgbClr val="C19859"/>
              </a:solidFill>
            </a:endParaRPr>
          </a:p>
        </p:txBody>
      </p:sp>
      <p:sp>
        <p:nvSpPr>
          <p:cNvPr id="3" name="Isosceles Triangle 2"/>
          <p:cNvSpPr/>
          <p:nvPr/>
        </p:nvSpPr>
        <p:spPr>
          <a:xfrm>
            <a:off x="2362200" y="2286000"/>
            <a:ext cx="4653455" cy="3048000"/>
          </a:xfrm>
          <a:prstGeom prst="triangle">
            <a:avLst/>
          </a:prstGeom>
          <a:solidFill>
            <a:srgbClr val="C19859"/>
          </a:solidFill>
          <a:ln>
            <a:solidFill>
              <a:srgbClr val="8CC9E8"/>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extBox 3"/>
          <p:cNvSpPr txBox="1"/>
          <p:nvPr/>
        </p:nvSpPr>
        <p:spPr>
          <a:xfrm>
            <a:off x="3810000" y="1545665"/>
            <a:ext cx="1752600" cy="584775"/>
          </a:xfrm>
          <a:prstGeom prst="rect">
            <a:avLst/>
          </a:prstGeom>
          <a:noFill/>
        </p:spPr>
        <p:txBody>
          <a:bodyPr wrap="square" rtlCol="0">
            <a:spAutoFit/>
          </a:bodyPr>
          <a:lstStyle/>
          <a:p>
            <a:r>
              <a:rPr lang="en-US" sz="3200" dirty="0" smtClean="0"/>
              <a:t>POLICE</a:t>
            </a:r>
            <a:endParaRPr lang="en-US" sz="3200" dirty="0"/>
          </a:p>
        </p:txBody>
      </p:sp>
      <p:sp>
        <p:nvSpPr>
          <p:cNvPr id="5" name="TextBox 4"/>
          <p:cNvSpPr txBox="1"/>
          <p:nvPr/>
        </p:nvSpPr>
        <p:spPr>
          <a:xfrm rot="2313038">
            <a:off x="919518" y="5258727"/>
            <a:ext cx="2415516" cy="461665"/>
          </a:xfrm>
          <a:prstGeom prst="rect">
            <a:avLst/>
          </a:prstGeom>
          <a:noFill/>
        </p:spPr>
        <p:txBody>
          <a:bodyPr wrap="square" rtlCol="0">
            <a:spAutoFit/>
          </a:bodyPr>
          <a:lstStyle/>
          <a:p>
            <a:r>
              <a:rPr lang="en-US" sz="2400" dirty="0" smtClean="0"/>
              <a:t>MANAGEMENT</a:t>
            </a:r>
            <a:endParaRPr lang="en-US" sz="2400" dirty="0"/>
          </a:p>
        </p:txBody>
      </p:sp>
      <p:sp>
        <p:nvSpPr>
          <p:cNvPr id="6" name="TextBox 5"/>
          <p:cNvSpPr txBox="1"/>
          <p:nvPr/>
        </p:nvSpPr>
        <p:spPr>
          <a:xfrm rot="18809291">
            <a:off x="6343357" y="5332409"/>
            <a:ext cx="1931494" cy="461665"/>
          </a:xfrm>
          <a:prstGeom prst="rect">
            <a:avLst/>
          </a:prstGeom>
          <a:noFill/>
        </p:spPr>
        <p:txBody>
          <a:bodyPr wrap="square" rtlCol="0">
            <a:spAutoFit/>
          </a:bodyPr>
          <a:lstStyle/>
          <a:p>
            <a:r>
              <a:rPr lang="en-US" sz="2400" dirty="0" smtClean="0"/>
              <a:t>RESIDENTS</a:t>
            </a:r>
            <a:endParaRPr lang="en-US" sz="2400" dirty="0"/>
          </a:p>
        </p:txBody>
      </p:sp>
      <p:sp>
        <p:nvSpPr>
          <p:cNvPr id="7" name="TextBox 6"/>
          <p:cNvSpPr txBox="1"/>
          <p:nvPr/>
        </p:nvSpPr>
        <p:spPr>
          <a:xfrm>
            <a:off x="3429000" y="4094688"/>
            <a:ext cx="2514600" cy="923330"/>
          </a:xfrm>
          <a:prstGeom prst="rect">
            <a:avLst/>
          </a:prstGeom>
          <a:noFill/>
        </p:spPr>
        <p:txBody>
          <a:bodyPr wrap="square" rtlCol="0">
            <a:spAutoFit/>
          </a:bodyPr>
          <a:lstStyle/>
          <a:p>
            <a:r>
              <a:rPr lang="en-US" sz="5400" b="1" dirty="0" smtClean="0">
                <a:solidFill>
                  <a:srgbClr val="8FCAE9"/>
                </a:solidFill>
              </a:rPr>
              <a:t>CRIME</a:t>
            </a:r>
            <a:endParaRPr lang="en-US" sz="5400" b="1" dirty="0">
              <a:solidFill>
                <a:srgbClr val="8FCAE9"/>
              </a:solidFill>
            </a:endParaRPr>
          </a:p>
        </p:txBody>
      </p:sp>
    </p:spTree>
    <p:extLst>
      <p:ext uri="{BB962C8B-B14F-4D97-AF65-F5344CB8AC3E}">
        <p14:creationId xmlns:p14="http://schemas.microsoft.com/office/powerpoint/2010/main" val="1359227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How Can You Predict Who Will Be a Criminal? </a:t>
            </a:r>
            <a:endParaRPr lang="en-US" dirty="0">
              <a:solidFill>
                <a:srgbClr val="C19859"/>
              </a:solidFill>
            </a:endParaRPr>
          </a:p>
        </p:txBody>
      </p:sp>
      <p:sp>
        <p:nvSpPr>
          <p:cNvPr id="4" name="Content Placeholder 3"/>
          <p:cNvSpPr>
            <a:spLocks noGrp="1"/>
          </p:cNvSpPr>
          <p:nvPr>
            <p:ph sz="half" idx="2"/>
          </p:nvPr>
        </p:nvSpPr>
        <p:spPr>
          <a:xfrm>
            <a:off x="1066800" y="2286949"/>
            <a:ext cx="7010400" cy="2056451"/>
          </a:xfrm>
        </p:spPr>
        <p:txBody>
          <a:bodyPr/>
          <a:lstStyle/>
          <a:p>
            <a:r>
              <a:rPr lang="en-US" dirty="0" smtClean="0"/>
              <a:t>Best way to predict ‘FUTURE’ desire to do criminal activity?</a:t>
            </a:r>
          </a:p>
          <a:p>
            <a:pPr lvl="1"/>
            <a:r>
              <a:rPr lang="en-US" dirty="0" smtClean="0"/>
              <a:t>Look into their PAST</a:t>
            </a:r>
          </a:p>
          <a:p>
            <a:pPr lvl="1"/>
            <a:r>
              <a:rPr lang="en-US" dirty="0" smtClean="0"/>
              <a:t>Thorough screening</a:t>
            </a:r>
          </a:p>
          <a:p>
            <a:pPr lvl="1"/>
            <a:r>
              <a:rPr lang="en-US" dirty="0" smtClean="0"/>
              <a:t>Proper orientation to the Crime Free Program</a:t>
            </a:r>
            <a:endParaRPr lang="en-US" dirty="0"/>
          </a:p>
        </p:txBody>
      </p:sp>
      <p:pic>
        <p:nvPicPr>
          <p:cNvPr id="6150" name="Picture 6" descr="Image result for background che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1387" y="4191000"/>
            <a:ext cx="4721225" cy="2467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00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C19859"/>
                </a:solidFill>
              </a:rPr>
              <a:t>Who has the POWER?</a:t>
            </a:r>
            <a:endParaRPr lang="en-US" sz="3600" dirty="0">
              <a:solidFill>
                <a:srgbClr val="C19859"/>
              </a:solidFill>
            </a:endParaRPr>
          </a:p>
        </p:txBody>
      </p:sp>
      <p:sp>
        <p:nvSpPr>
          <p:cNvPr id="3" name="Content Placeholder 2"/>
          <p:cNvSpPr>
            <a:spLocks noGrp="1"/>
          </p:cNvSpPr>
          <p:nvPr>
            <p:ph sz="half" idx="1"/>
          </p:nvPr>
        </p:nvSpPr>
        <p:spPr>
          <a:xfrm>
            <a:off x="1961426" y="2362200"/>
            <a:ext cx="2855547" cy="4602144"/>
          </a:xfrm>
        </p:spPr>
        <p:txBody>
          <a:bodyPr>
            <a:noAutofit/>
          </a:bodyPr>
          <a:lstStyle/>
          <a:p>
            <a:r>
              <a:rPr lang="en-US" sz="2000" dirty="0" smtClean="0"/>
              <a:t>The police can arrest, but the offenders are usually released immediately</a:t>
            </a:r>
          </a:p>
          <a:p>
            <a:r>
              <a:rPr lang="en-US" sz="2000" dirty="0" smtClean="0"/>
              <a:t>They are not afraid of the police or the courts</a:t>
            </a:r>
            <a:endParaRPr lang="en-US" sz="2000" dirty="0"/>
          </a:p>
        </p:txBody>
      </p:sp>
      <p:sp>
        <p:nvSpPr>
          <p:cNvPr id="4" name="Content Placeholder 3"/>
          <p:cNvSpPr>
            <a:spLocks noGrp="1"/>
          </p:cNvSpPr>
          <p:nvPr>
            <p:ph sz="half" idx="2"/>
          </p:nvPr>
        </p:nvSpPr>
        <p:spPr>
          <a:xfrm>
            <a:off x="4984679" y="2888504"/>
            <a:ext cx="2859527" cy="3993144"/>
          </a:xfrm>
        </p:spPr>
        <p:txBody>
          <a:bodyPr>
            <a:normAutofit/>
          </a:bodyPr>
          <a:lstStyle/>
          <a:p>
            <a:r>
              <a:rPr lang="en-US" sz="2000" dirty="0" smtClean="0"/>
              <a:t>Only the landlord or their agent(s) have the authority to remove the tenant permanently from the property</a:t>
            </a:r>
            <a:endParaRPr lang="en-US" sz="2000" dirty="0"/>
          </a:p>
        </p:txBody>
      </p:sp>
      <p:sp>
        <p:nvSpPr>
          <p:cNvPr id="5" name="TextBox 4"/>
          <p:cNvSpPr txBox="1"/>
          <p:nvPr/>
        </p:nvSpPr>
        <p:spPr>
          <a:xfrm>
            <a:off x="1066800" y="5486400"/>
            <a:ext cx="7162800" cy="400110"/>
          </a:xfrm>
          <a:prstGeom prst="rect">
            <a:avLst/>
          </a:prstGeom>
          <a:noFill/>
        </p:spPr>
        <p:txBody>
          <a:bodyPr wrap="square" rtlCol="0">
            <a:spAutoFit/>
          </a:bodyPr>
          <a:lstStyle/>
          <a:p>
            <a:pPr algn="ctr"/>
            <a:r>
              <a:rPr lang="en-US" sz="2000" dirty="0" smtClean="0">
                <a:solidFill>
                  <a:srgbClr val="C19859"/>
                </a:solidFill>
              </a:rPr>
              <a:t>*We have more impact on them civilly than criminally*</a:t>
            </a:r>
            <a:endParaRPr lang="en-US" sz="2000" dirty="0">
              <a:solidFill>
                <a:srgbClr val="C19859"/>
              </a:solidFill>
            </a:endParaRPr>
          </a:p>
        </p:txBody>
      </p:sp>
    </p:spTree>
    <p:extLst>
      <p:ext uri="{BB962C8B-B14F-4D97-AF65-F5344CB8AC3E}">
        <p14:creationId xmlns:p14="http://schemas.microsoft.com/office/powerpoint/2010/main" val="93074874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990600"/>
            <a:ext cx="6553200" cy="2554545"/>
          </a:xfrm>
          <a:prstGeom prst="rect">
            <a:avLst/>
          </a:prstGeom>
          <a:noFill/>
        </p:spPr>
        <p:txBody>
          <a:bodyPr wrap="square" rtlCol="0">
            <a:spAutoFit/>
          </a:bodyPr>
          <a:lstStyle/>
          <a:p>
            <a:r>
              <a:rPr lang="en-US" sz="3200" dirty="0" smtClean="0"/>
              <a:t>The City of Alton is about </a:t>
            </a:r>
            <a:r>
              <a:rPr lang="en-US" sz="3200" b="1" dirty="0" smtClean="0"/>
              <a:t>17 square miles</a:t>
            </a:r>
            <a:r>
              <a:rPr lang="en-US" sz="3200" dirty="0" smtClean="0"/>
              <a:t>. The population in Alton is just shy of </a:t>
            </a:r>
            <a:r>
              <a:rPr lang="en-US" sz="3200" b="1" dirty="0" smtClean="0"/>
              <a:t>27,000 people</a:t>
            </a:r>
            <a:r>
              <a:rPr lang="en-US" sz="3200" dirty="0" smtClean="0"/>
              <a:t>. Early reports put the number of rental units in Alton alone at </a:t>
            </a:r>
            <a:r>
              <a:rPr lang="en-US" sz="3200" b="1" dirty="0" smtClean="0"/>
              <a:t>3,200</a:t>
            </a:r>
            <a:r>
              <a:rPr lang="en-US" sz="3200" dirty="0" smtClean="0"/>
              <a:t>.</a:t>
            </a:r>
            <a:endParaRPr lang="en-US" sz="3200" dirty="0"/>
          </a:p>
        </p:txBody>
      </p:sp>
      <p:sp>
        <p:nvSpPr>
          <p:cNvPr id="3" name="TextBox 2"/>
          <p:cNvSpPr txBox="1"/>
          <p:nvPr/>
        </p:nvSpPr>
        <p:spPr>
          <a:xfrm>
            <a:off x="1371600" y="4114800"/>
            <a:ext cx="6477000" cy="1569660"/>
          </a:xfrm>
          <a:prstGeom prst="rect">
            <a:avLst/>
          </a:prstGeom>
          <a:noFill/>
        </p:spPr>
        <p:txBody>
          <a:bodyPr wrap="square" rtlCol="0">
            <a:spAutoFit/>
          </a:bodyPr>
          <a:lstStyle/>
          <a:p>
            <a:r>
              <a:rPr lang="en-US" sz="3200" dirty="0" smtClean="0"/>
              <a:t>How many police officers do you </a:t>
            </a:r>
            <a:r>
              <a:rPr lang="en-US" sz="3200" dirty="0" smtClean="0"/>
              <a:t>think </a:t>
            </a:r>
            <a:r>
              <a:rPr lang="en-US" sz="3200" dirty="0" smtClean="0"/>
              <a:t>are employed with the City of Alton?</a:t>
            </a:r>
            <a:endParaRPr lang="en-US" sz="32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5257800"/>
            <a:ext cx="2362200" cy="1447800"/>
          </a:xfrm>
          <a:prstGeom prst="rect">
            <a:avLst/>
          </a:prstGeom>
        </p:spPr>
      </p:pic>
    </p:spTree>
    <p:extLst>
      <p:ext uri="{BB962C8B-B14F-4D97-AF65-F5344CB8AC3E}">
        <p14:creationId xmlns:p14="http://schemas.microsoft.com/office/powerpoint/2010/main" val="3170298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840729"/>
            <a:ext cx="6400800" cy="646331"/>
          </a:xfrm>
          <a:prstGeom prst="rect">
            <a:avLst/>
          </a:prstGeom>
          <a:noFill/>
        </p:spPr>
        <p:txBody>
          <a:bodyPr wrap="square" rtlCol="0">
            <a:spAutoFit/>
          </a:bodyPr>
          <a:lstStyle/>
          <a:p>
            <a:pPr algn="ctr"/>
            <a:r>
              <a:rPr lang="en-US" sz="3600" dirty="0" smtClean="0"/>
              <a:t>Alton currently has 61 officers </a:t>
            </a:r>
            <a:endParaRPr lang="en-US" sz="3600" dirty="0"/>
          </a:p>
        </p:txBody>
      </p:sp>
      <p:sp>
        <p:nvSpPr>
          <p:cNvPr id="3" name="TextBox 2"/>
          <p:cNvSpPr txBox="1"/>
          <p:nvPr/>
        </p:nvSpPr>
        <p:spPr>
          <a:xfrm>
            <a:off x="2095500" y="4724400"/>
            <a:ext cx="5257800" cy="1569660"/>
          </a:xfrm>
          <a:prstGeom prst="rect">
            <a:avLst/>
          </a:prstGeom>
          <a:noFill/>
        </p:spPr>
        <p:txBody>
          <a:bodyPr wrap="square" rtlCol="0">
            <a:spAutoFit/>
          </a:bodyPr>
          <a:lstStyle/>
          <a:p>
            <a:r>
              <a:rPr lang="en-US" sz="3200" dirty="0" smtClean="0"/>
              <a:t>How many officers do you think patrol the streets of Alton at one time?</a:t>
            </a:r>
            <a:endParaRPr lang="en-US" sz="32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8808" y="1993982"/>
            <a:ext cx="2822583" cy="2197220"/>
          </a:xfrm>
          <a:prstGeom prst="rect">
            <a:avLst/>
          </a:prstGeom>
        </p:spPr>
      </p:pic>
    </p:spTree>
    <p:extLst>
      <p:ext uri="{BB962C8B-B14F-4D97-AF65-F5344CB8AC3E}">
        <p14:creationId xmlns:p14="http://schemas.microsoft.com/office/powerpoint/2010/main" val="15110052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685800"/>
            <a:ext cx="6019800" cy="1754326"/>
          </a:xfrm>
          <a:prstGeom prst="rect">
            <a:avLst/>
          </a:prstGeom>
          <a:noFill/>
        </p:spPr>
        <p:txBody>
          <a:bodyPr wrap="square" rtlCol="0">
            <a:spAutoFit/>
          </a:bodyPr>
          <a:lstStyle/>
          <a:p>
            <a:pPr algn="ctr"/>
            <a:r>
              <a:rPr lang="en-US" sz="3600" dirty="0"/>
              <a:t>With only 4-7 squads on the street, the police need the public’s help.</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3276600"/>
            <a:ext cx="3581400" cy="3124200"/>
          </a:xfrm>
          <a:prstGeom prst="rect">
            <a:avLst/>
          </a:prstGeom>
        </p:spPr>
      </p:pic>
    </p:spTree>
    <p:extLst>
      <p:ext uri="{BB962C8B-B14F-4D97-AF65-F5344CB8AC3E}">
        <p14:creationId xmlns:p14="http://schemas.microsoft.com/office/powerpoint/2010/main" val="15456906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81000"/>
            <a:ext cx="6629400" cy="1200329"/>
          </a:xfrm>
          <a:prstGeom prst="rect">
            <a:avLst/>
          </a:prstGeom>
          <a:noFill/>
        </p:spPr>
        <p:txBody>
          <a:bodyPr wrap="square" rtlCol="0">
            <a:spAutoFit/>
          </a:bodyPr>
          <a:lstStyle/>
          <a:p>
            <a:pPr algn="ctr"/>
            <a:r>
              <a:rPr lang="en-US" sz="3600" dirty="0" smtClean="0">
                <a:solidFill>
                  <a:srgbClr val="C19859"/>
                </a:solidFill>
              </a:rPr>
              <a:t>ALTON CRIME FREE MULTI-HOUSING PROGRAM</a:t>
            </a:r>
            <a:endParaRPr lang="en-US" sz="3600" dirty="0">
              <a:solidFill>
                <a:srgbClr val="C19859"/>
              </a:solidFill>
            </a:endParaRPr>
          </a:p>
        </p:txBody>
      </p:sp>
      <p:pic>
        <p:nvPicPr>
          <p:cNvPr id="10242" name="Picture 2" descr="Image result for 1, 2,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5687" y="2209800"/>
            <a:ext cx="4416425" cy="26989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799" y="5410200"/>
            <a:ext cx="5410200" cy="584775"/>
          </a:xfrm>
          <a:prstGeom prst="rect">
            <a:avLst/>
          </a:prstGeom>
          <a:noFill/>
        </p:spPr>
        <p:txBody>
          <a:bodyPr wrap="square" rtlCol="0">
            <a:spAutoFit/>
          </a:bodyPr>
          <a:lstStyle/>
          <a:p>
            <a:r>
              <a:rPr lang="en-US" sz="3200" dirty="0" smtClean="0"/>
              <a:t>Part Two: The Three Phases</a:t>
            </a:r>
            <a:endParaRPr lang="en-US" sz="3200" dirty="0"/>
          </a:p>
        </p:txBody>
      </p:sp>
    </p:spTree>
    <p:extLst>
      <p:ext uri="{BB962C8B-B14F-4D97-AF65-F5344CB8AC3E}">
        <p14:creationId xmlns:p14="http://schemas.microsoft.com/office/powerpoint/2010/main" val="11241719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381000"/>
            <a:ext cx="4038600" cy="923330"/>
          </a:xfrm>
          <a:prstGeom prst="rect">
            <a:avLst/>
          </a:prstGeom>
          <a:noFill/>
        </p:spPr>
        <p:txBody>
          <a:bodyPr wrap="square" rtlCol="0">
            <a:spAutoFit/>
          </a:bodyPr>
          <a:lstStyle/>
          <a:p>
            <a:r>
              <a:rPr lang="en-US" sz="5400" dirty="0" smtClean="0">
                <a:solidFill>
                  <a:srgbClr val="C19859"/>
                </a:solidFill>
              </a:rPr>
              <a:t>Phase One</a:t>
            </a:r>
            <a:endParaRPr lang="en-US" sz="5400" dirty="0">
              <a:solidFill>
                <a:srgbClr val="C19859"/>
              </a:solidFill>
            </a:endParaRPr>
          </a:p>
        </p:txBody>
      </p:sp>
      <p:pic>
        <p:nvPicPr>
          <p:cNvPr id="3074" name="Picture 2" descr="Image result fo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175" y="1414165"/>
            <a:ext cx="377825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5334000"/>
            <a:ext cx="6629400" cy="1384995"/>
          </a:xfrm>
          <a:prstGeom prst="rect">
            <a:avLst/>
          </a:prstGeom>
          <a:noFill/>
        </p:spPr>
        <p:txBody>
          <a:bodyPr wrap="square" rtlCol="0">
            <a:spAutoFit/>
          </a:bodyPr>
          <a:lstStyle/>
          <a:p>
            <a:pPr algn="ctr"/>
            <a:r>
              <a:rPr lang="en-US" sz="2800" dirty="0" smtClean="0"/>
              <a:t>Eight Hours of Training</a:t>
            </a:r>
          </a:p>
          <a:p>
            <a:pPr algn="ctr"/>
            <a:r>
              <a:rPr lang="en-US" sz="2800" dirty="0" smtClean="0"/>
              <a:t>(Conveniently condensed into four hours)</a:t>
            </a:r>
            <a:endParaRPr lang="en-US" sz="2800" dirty="0"/>
          </a:p>
        </p:txBody>
      </p:sp>
    </p:spTree>
    <p:extLst>
      <p:ext uri="{BB962C8B-B14F-4D97-AF65-F5344CB8AC3E}">
        <p14:creationId xmlns:p14="http://schemas.microsoft.com/office/powerpoint/2010/main" val="29457213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solidFill>
                  <a:srgbClr val="C19859"/>
                </a:solidFill>
              </a:rPr>
              <a:t>CFMH originated in Mesa, AZ in 1992</a:t>
            </a:r>
            <a:endParaRPr lang="en-US" sz="4000" dirty="0">
              <a:solidFill>
                <a:srgbClr val="C19859"/>
              </a:solidFill>
            </a:endParaRPr>
          </a:p>
        </p:txBody>
      </p:sp>
      <p:sp>
        <p:nvSpPr>
          <p:cNvPr id="3" name="Content Placeholder 2"/>
          <p:cNvSpPr>
            <a:spLocks noGrp="1"/>
          </p:cNvSpPr>
          <p:nvPr>
            <p:ph idx="1"/>
          </p:nvPr>
        </p:nvSpPr>
        <p:spPr>
          <a:xfrm>
            <a:off x="2126236" y="1493329"/>
            <a:ext cx="5713092" cy="4000066"/>
          </a:xfrm>
        </p:spPr>
        <p:txBody>
          <a:bodyPr/>
          <a:lstStyle/>
          <a:p>
            <a:r>
              <a:rPr lang="en-US" dirty="0" smtClean="0"/>
              <a:t>New concept for crime prevention in rental communities</a:t>
            </a:r>
          </a:p>
          <a:p>
            <a:r>
              <a:rPr lang="en-US" dirty="0" smtClean="0"/>
              <a:t>A program that had no precedent</a:t>
            </a:r>
          </a:p>
          <a:p>
            <a:r>
              <a:rPr lang="en-US" dirty="0" smtClean="0"/>
              <a:t>Unique coalition of police, property managers, and residents of rental properties</a:t>
            </a:r>
          </a:p>
          <a:p>
            <a:r>
              <a:rPr lang="en-US" dirty="0" smtClean="0"/>
              <a:t>Development of the Crime Free lease addendum – the backbone of the program</a:t>
            </a:r>
            <a:endParaRPr lang="en-US" dirty="0"/>
          </a:p>
        </p:txBody>
      </p:sp>
      <p:pic>
        <p:nvPicPr>
          <p:cNvPr id="8194" name="Picture 2" descr="Image result for crime free multihou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5043632"/>
            <a:ext cx="1782429" cy="179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5400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Training Topics in the Seminar</a:t>
            </a:r>
            <a:endParaRPr lang="en-US" dirty="0">
              <a:solidFill>
                <a:srgbClr val="C19859"/>
              </a:solidFill>
            </a:endParaRPr>
          </a:p>
        </p:txBody>
      </p:sp>
      <p:sp>
        <p:nvSpPr>
          <p:cNvPr id="3" name="Content Placeholder 2"/>
          <p:cNvSpPr>
            <a:spLocks noGrp="1"/>
          </p:cNvSpPr>
          <p:nvPr>
            <p:ph idx="1"/>
          </p:nvPr>
        </p:nvSpPr>
        <p:spPr/>
        <p:txBody>
          <a:bodyPr/>
          <a:lstStyle/>
          <a:p>
            <a:r>
              <a:rPr lang="en-US" dirty="0" smtClean="0"/>
              <a:t>Crime Prevention Orientation</a:t>
            </a:r>
          </a:p>
          <a:p>
            <a:r>
              <a:rPr lang="en-US" dirty="0" smtClean="0"/>
              <a:t>Elements to Certification</a:t>
            </a:r>
          </a:p>
          <a:p>
            <a:r>
              <a:rPr lang="en-US" dirty="0" smtClean="0"/>
              <a:t>C.P.T.E.D. (Safe by Design)</a:t>
            </a:r>
          </a:p>
          <a:p>
            <a:r>
              <a:rPr lang="en-US" dirty="0" smtClean="0"/>
              <a:t>Applicant Screening</a:t>
            </a:r>
          </a:p>
          <a:p>
            <a:r>
              <a:rPr lang="en-US" dirty="0" smtClean="0"/>
              <a:t>Combating Illegal Activity</a:t>
            </a:r>
          </a:p>
          <a:p>
            <a:r>
              <a:rPr lang="en-US" dirty="0" smtClean="0"/>
              <a:t>Community Rules and Leases</a:t>
            </a:r>
          </a:p>
          <a:p>
            <a:r>
              <a:rPr lang="en-US" dirty="0" smtClean="0"/>
              <a:t>Partnership with the Police</a:t>
            </a:r>
          </a:p>
          <a:p>
            <a:r>
              <a:rPr lang="en-US" dirty="0" smtClean="0"/>
              <a:t>Dealing with Non-Compliance</a:t>
            </a:r>
            <a:endParaRPr lang="en-US" dirty="0"/>
          </a:p>
        </p:txBody>
      </p:sp>
    </p:spTree>
    <p:extLst>
      <p:ext uri="{BB962C8B-B14F-4D97-AF65-F5344CB8AC3E}">
        <p14:creationId xmlns:p14="http://schemas.microsoft.com/office/powerpoint/2010/main" val="30068454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381000"/>
            <a:ext cx="3733800" cy="923330"/>
          </a:xfrm>
          <a:prstGeom prst="rect">
            <a:avLst/>
          </a:prstGeom>
          <a:noFill/>
        </p:spPr>
        <p:txBody>
          <a:bodyPr wrap="square" rtlCol="0">
            <a:spAutoFit/>
          </a:bodyPr>
          <a:lstStyle/>
          <a:p>
            <a:r>
              <a:rPr lang="en-US" sz="5400" dirty="0" smtClean="0">
                <a:solidFill>
                  <a:srgbClr val="C19859"/>
                </a:solidFill>
              </a:rPr>
              <a:t>Phase Two</a:t>
            </a:r>
            <a:endParaRPr lang="en-US" sz="5400" dirty="0">
              <a:solidFill>
                <a:srgbClr val="C19859"/>
              </a:solidFill>
            </a:endParaRPr>
          </a:p>
        </p:txBody>
      </p:sp>
      <p:pic>
        <p:nvPicPr>
          <p:cNvPr id="4098" name="Picture 2" descr="Image result for gold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1676400"/>
            <a:ext cx="3121025" cy="31472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28848" y="5195723"/>
            <a:ext cx="4762502" cy="523220"/>
          </a:xfrm>
          <a:prstGeom prst="rect">
            <a:avLst/>
          </a:prstGeom>
          <a:noFill/>
        </p:spPr>
        <p:txBody>
          <a:bodyPr wrap="square" rtlCol="0">
            <a:spAutoFit/>
          </a:bodyPr>
          <a:lstStyle/>
          <a:p>
            <a:r>
              <a:rPr lang="en-US" sz="2800" dirty="0" smtClean="0"/>
              <a:t>On-Site Property Inspection</a:t>
            </a:r>
            <a:endParaRPr lang="en-US" sz="2800" dirty="0"/>
          </a:p>
        </p:txBody>
      </p:sp>
    </p:spTree>
    <p:extLst>
      <p:ext uri="{BB962C8B-B14F-4D97-AF65-F5344CB8AC3E}">
        <p14:creationId xmlns:p14="http://schemas.microsoft.com/office/powerpoint/2010/main" val="3431921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Mandatory C.P.T.E.D. Requirements:</a:t>
            </a:r>
            <a:endParaRPr lang="en-US" dirty="0">
              <a:solidFill>
                <a:srgbClr val="C19859"/>
              </a:solidFill>
            </a:endParaRPr>
          </a:p>
        </p:txBody>
      </p:sp>
      <p:sp>
        <p:nvSpPr>
          <p:cNvPr id="3" name="Content Placeholder 2"/>
          <p:cNvSpPr>
            <a:spLocks noGrp="1"/>
          </p:cNvSpPr>
          <p:nvPr>
            <p:ph idx="1"/>
          </p:nvPr>
        </p:nvSpPr>
        <p:spPr>
          <a:xfrm>
            <a:off x="2057400" y="1885286"/>
            <a:ext cx="3207764" cy="4000066"/>
          </a:xfrm>
        </p:spPr>
        <p:txBody>
          <a:bodyPr/>
          <a:lstStyle/>
          <a:p>
            <a:r>
              <a:rPr lang="en-US" dirty="0" smtClean="0"/>
              <a:t>Deadbolts</a:t>
            </a:r>
          </a:p>
          <a:p>
            <a:r>
              <a:rPr lang="en-US" dirty="0" smtClean="0"/>
              <a:t>Eye Viewers (180-190)</a:t>
            </a:r>
          </a:p>
          <a:p>
            <a:r>
              <a:rPr lang="en-US" dirty="0" smtClean="0"/>
              <a:t>Security </a:t>
            </a:r>
            <a:r>
              <a:rPr lang="en-US" dirty="0" err="1" smtClean="0"/>
              <a:t>strikeplates</a:t>
            </a:r>
            <a:endParaRPr lang="en-US" dirty="0" smtClean="0"/>
          </a:p>
          <a:p>
            <a:r>
              <a:rPr lang="en-US" dirty="0" smtClean="0"/>
              <a:t>Anti-Slide/Anti-Lift windows and sliding glass doors</a:t>
            </a:r>
          </a:p>
          <a:p>
            <a:r>
              <a:rPr lang="en-US" dirty="0" smtClean="0"/>
              <a:t>Adequate lighting</a:t>
            </a:r>
          </a:p>
          <a:p>
            <a:r>
              <a:rPr lang="en-US" dirty="0" smtClean="0"/>
              <a:t>Proper landscaping</a:t>
            </a:r>
            <a:endParaRPr lang="en-US" dirty="0"/>
          </a:p>
        </p:txBody>
      </p:sp>
      <p:pic>
        <p:nvPicPr>
          <p:cNvPr id="5122" name="Picture 2" descr="Image result for cp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419600"/>
            <a:ext cx="28575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4839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4600" y="304800"/>
            <a:ext cx="4114800" cy="923330"/>
          </a:xfrm>
          <a:prstGeom prst="rect">
            <a:avLst/>
          </a:prstGeom>
          <a:noFill/>
        </p:spPr>
        <p:txBody>
          <a:bodyPr wrap="square" rtlCol="0">
            <a:spAutoFit/>
          </a:bodyPr>
          <a:lstStyle/>
          <a:p>
            <a:r>
              <a:rPr lang="en-US" sz="5400" dirty="0" smtClean="0">
                <a:solidFill>
                  <a:srgbClr val="C19859"/>
                </a:solidFill>
              </a:rPr>
              <a:t>Phase Three</a:t>
            </a:r>
            <a:endParaRPr lang="en-US" sz="5400" dirty="0">
              <a:solidFill>
                <a:srgbClr val="C19859"/>
              </a:solidFill>
            </a:endParaRPr>
          </a:p>
        </p:txBody>
      </p:sp>
      <p:pic>
        <p:nvPicPr>
          <p:cNvPr id="6146" name="Picture 2" descr="Image result for gold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7" y="1828800"/>
            <a:ext cx="3044825" cy="3070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67123" y="5499882"/>
            <a:ext cx="1809752" cy="523220"/>
          </a:xfrm>
          <a:prstGeom prst="rect">
            <a:avLst/>
          </a:prstGeom>
          <a:noFill/>
        </p:spPr>
        <p:txBody>
          <a:bodyPr wrap="square" rtlCol="0">
            <a:spAutoFit/>
          </a:bodyPr>
          <a:lstStyle/>
          <a:p>
            <a:r>
              <a:rPr lang="en-US" sz="2800" dirty="0" smtClean="0"/>
              <a:t>C.P.T.E.D.</a:t>
            </a:r>
            <a:endParaRPr lang="en-US" sz="2800" dirty="0"/>
          </a:p>
        </p:txBody>
      </p:sp>
    </p:spTree>
    <p:extLst>
      <p:ext uri="{BB962C8B-B14F-4D97-AF65-F5344CB8AC3E}">
        <p14:creationId xmlns:p14="http://schemas.microsoft.com/office/powerpoint/2010/main" val="27784862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808057"/>
            <a:ext cx="5878011" cy="1077229"/>
          </a:xfrm>
        </p:spPr>
        <p:txBody>
          <a:bodyPr>
            <a:normAutofit/>
          </a:bodyPr>
          <a:lstStyle/>
          <a:p>
            <a:pPr algn="ctr"/>
            <a:r>
              <a:rPr lang="en-US" sz="6000" dirty="0" smtClean="0">
                <a:solidFill>
                  <a:srgbClr val="C19859"/>
                </a:solidFill>
              </a:rPr>
              <a:t>C.P.T.E.D.</a:t>
            </a:r>
            <a:endParaRPr lang="en-US" sz="6000" dirty="0">
              <a:solidFill>
                <a:srgbClr val="C19859"/>
              </a:solidFill>
            </a:endParaRPr>
          </a:p>
        </p:txBody>
      </p:sp>
      <p:sp>
        <p:nvSpPr>
          <p:cNvPr id="3" name="Content Placeholder 2"/>
          <p:cNvSpPr>
            <a:spLocks noGrp="1"/>
          </p:cNvSpPr>
          <p:nvPr>
            <p:ph idx="1"/>
          </p:nvPr>
        </p:nvSpPr>
        <p:spPr>
          <a:xfrm>
            <a:off x="3316323" y="1691178"/>
            <a:ext cx="2598164" cy="3085666"/>
          </a:xfrm>
        </p:spPr>
        <p:txBody>
          <a:bodyPr>
            <a:normAutofit/>
          </a:bodyPr>
          <a:lstStyle/>
          <a:p>
            <a:r>
              <a:rPr lang="en-US" sz="2000" dirty="0" smtClean="0"/>
              <a:t>Four Key Elements:</a:t>
            </a:r>
          </a:p>
          <a:p>
            <a:pPr lvl="1"/>
            <a:r>
              <a:rPr lang="en-US" sz="2000" dirty="0" smtClean="0"/>
              <a:t>Surveillance</a:t>
            </a:r>
          </a:p>
          <a:p>
            <a:pPr lvl="1"/>
            <a:r>
              <a:rPr lang="en-US" sz="2000" dirty="0" smtClean="0"/>
              <a:t>Access Control</a:t>
            </a:r>
          </a:p>
          <a:p>
            <a:pPr lvl="1"/>
            <a:r>
              <a:rPr lang="en-US" sz="2000" dirty="0" smtClean="0"/>
              <a:t>Territoriality</a:t>
            </a:r>
          </a:p>
          <a:p>
            <a:pPr lvl="1"/>
            <a:r>
              <a:rPr lang="en-US" sz="2000" dirty="0" smtClean="0"/>
              <a:t>Activity Support</a:t>
            </a:r>
          </a:p>
        </p:txBody>
      </p:sp>
      <p:pic>
        <p:nvPicPr>
          <p:cNvPr id="7170" name="Picture 2" descr="Image result for cp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1413" y="4604282"/>
            <a:ext cx="3747983" cy="2111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7947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SURVEILLA NCE:</a:t>
            </a:r>
            <a:endParaRPr lang="en-US" dirty="0">
              <a:solidFill>
                <a:srgbClr val="C19859"/>
              </a:solidFill>
            </a:endParaRPr>
          </a:p>
        </p:txBody>
      </p:sp>
      <p:sp>
        <p:nvSpPr>
          <p:cNvPr id="4" name="Content Placeholder 3"/>
          <p:cNvSpPr>
            <a:spLocks noGrp="1"/>
          </p:cNvSpPr>
          <p:nvPr>
            <p:ph sz="half" idx="2"/>
          </p:nvPr>
        </p:nvSpPr>
        <p:spPr>
          <a:xfrm>
            <a:off x="4984679" y="2056800"/>
            <a:ext cx="2859527" cy="4496400"/>
          </a:xfrm>
        </p:spPr>
        <p:txBody>
          <a:bodyPr>
            <a:normAutofit lnSpcReduction="10000"/>
          </a:bodyPr>
          <a:lstStyle/>
          <a:p>
            <a:r>
              <a:rPr lang="en-US" dirty="0" smtClean="0"/>
              <a:t>Three Types of Surveillance</a:t>
            </a:r>
          </a:p>
          <a:p>
            <a:pPr lvl="1"/>
            <a:r>
              <a:rPr lang="en-US" dirty="0" smtClean="0">
                <a:solidFill>
                  <a:srgbClr val="C19859"/>
                </a:solidFill>
              </a:rPr>
              <a:t>Natural</a:t>
            </a:r>
            <a:r>
              <a:rPr lang="en-US" dirty="0" smtClean="0"/>
              <a:t> – naturally occurring (can be FORMAL or INFORMAL)</a:t>
            </a:r>
          </a:p>
          <a:p>
            <a:pPr lvl="1"/>
            <a:r>
              <a:rPr lang="en-US" dirty="0" smtClean="0">
                <a:solidFill>
                  <a:srgbClr val="C19859"/>
                </a:solidFill>
              </a:rPr>
              <a:t>Mechanical</a:t>
            </a:r>
            <a:r>
              <a:rPr lang="en-US" dirty="0" smtClean="0"/>
              <a:t> – using an item (or device) that is designed to enhance visibility</a:t>
            </a:r>
          </a:p>
          <a:p>
            <a:pPr lvl="1"/>
            <a:r>
              <a:rPr lang="en-US" dirty="0" smtClean="0">
                <a:solidFill>
                  <a:srgbClr val="C19859"/>
                </a:solidFill>
              </a:rPr>
              <a:t>Organized</a:t>
            </a:r>
            <a:r>
              <a:rPr lang="en-US" dirty="0" smtClean="0"/>
              <a:t> – conducted by an organized group or individuals</a:t>
            </a:r>
            <a:endParaRPr lang="en-US" dirty="0"/>
          </a:p>
        </p:txBody>
      </p:sp>
      <p:sp>
        <p:nvSpPr>
          <p:cNvPr id="5" name="TextBox 4"/>
          <p:cNvSpPr txBox="1"/>
          <p:nvPr/>
        </p:nvSpPr>
        <p:spPr>
          <a:xfrm>
            <a:off x="1824576" y="1371600"/>
            <a:ext cx="6320206" cy="369332"/>
          </a:xfrm>
          <a:prstGeom prst="rect">
            <a:avLst/>
          </a:prstGeom>
          <a:noFill/>
        </p:spPr>
        <p:txBody>
          <a:bodyPr wrap="square" rtlCol="0">
            <a:spAutoFit/>
          </a:bodyPr>
          <a:lstStyle/>
          <a:p>
            <a:r>
              <a:rPr lang="en-US" dirty="0" smtClean="0">
                <a:solidFill>
                  <a:srgbClr val="C19859"/>
                </a:solidFill>
              </a:rPr>
              <a:t>The ability to look into or out of an area</a:t>
            </a:r>
            <a:endParaRPr lang="en-US" dirty="0">
              <a:solidFill>
                <a:srgbClr val="C19859"/>
              </a:solidFill>
            </a:endParaRPr>
          </a:p>
        </p:txBody>
      </p:sp>
      <p:pic>
        <p:nvPicPr>
          <p:cNvPr id="6"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167503" y="1727183"/>
            <a:ext cx="2691195" cy="2018734"/>
          </a:xfrm>
        </p:spPr>
      </p:pic>
      <p:pic>
        <p:nvPicPr>
          <p:cNvPr id="7" name="Picture 2" descr="MVC-007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474905"/>
            <a:ext cx="2440664" cy="1830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Image result for motion sensor outdoor light on hou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44" y="4416255"/>
            <a:ext cx="3355063" cy="18748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VC-010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8698" y="4975741"/>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7600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Preparing the Property</a:t>
            </a:r>
            <a:endParaRPr lang="en-US" sz="3600" dirty="0"/>
          </a:p>
        </p:txBody>
      </p:sp>
      <p:sp>
        <p:nvSpPr>
          <p:cNvPr id="3" name="Content Placeholder 2"/>
          <p:cNvSpPr>
            <a:spLocks noGrp="1"/>
          </p:cNvSpPr>
          <p:nvPr>
            <p:ph idx="1"/>
          </p:nvPr>
        </p:nvSpPr>
        <p:spPr>
          <a:xfrm>
            <a:off x="2951041" y="1362437"/>
            <a:ext cx="3048000" cy="4000066"/>
          </a:xfrm>
        </p:spPr>
        <p:txBody>
          <a:bodyPr/>
          <a:lstStyle/>
          <a:p>
            <a:r>
              <a:rPr lang="en-US" dirty="0" smtClean="0">
                <a:solidFill>
                  <a:srgbClr val="C19859"/>
                </a:solidFill>
              </a:rPr>
              <a:t>Begins at ‘blueprint’ stage</a:t>
            </a:r>
          </a:p>
          <a:p>
            <a:r>
              <a:rPr lang="en-US" dirty="0" smtClean="0"/>
              <a:t>Use lighting to your advantage</a:t>
            </a:r>
          </a:p>
          <a:p>
            <a:r>
              <a:rPr lang="en-US" dirty="0" smtClean="0">
                <a:solidFill>
                  <a:srgbClr val="C19859"/>
                </a:solidFill>
              </a:rPr>
              <a:t>Post addresses/building numbers</a:t>
            </a:r>
          </a:p>
          <a:p>
            <a:r>
              <a:rPr lang="en-US" dirty="0" smtClean="0"/>
              <a:t>Post a map at multiple entrances</a:t>
            </a:r>
            <a:endParaRPr lang="en-US" dirty="0"/>
          </a:p>
        </p:txBody>
      </p:sp>
      <p:pic>
        <p:nvPicPr>
          <p:cNvPr id="9218" name="Picture 2" descr="Image result for building numbe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1138" y="5478627"/>
            <a:ext cx="2614613" cy="13557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outside security l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478627"/>
            <a:ext cx="2472820" cy="134521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roperty map at apartme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6869" y="5489137"/>
            <a:ext cx="2803731" cy="1345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456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C19859"/>
                </a:solidFill>
              </a:rPr>
              <a:t>Access Control:</a:t>
            </a:r>
            <a:endParaRPr lang="en-US" sz="3600" dirty="0">
              <a:solidFill>
                <a:srgbClr val="C19859"/>
              </a:solidFill>
            </a:endParaRPr>
          </a:p>
        </p:txBody>
      </p:sp>
      <p:sp>
        <p:nvSpPr>
          <p:cNvPr id="3" name="Content Placeholder 2"/>
          <p:cNvSpPr>
            <a:spLocks noGrp="1"/>
          </p:cNvSpPr>
          <p:nvPr>
            <p:ph idx="1"/>
          </p:nvPr>
        </p:nvSpPr>
        <p:spPr>
          <a:xfrm>
            <a:off x="1961316" y="1346671"/>
            <a:ext cx="5049083" cy="3078144"/>
          </a:xfrm>
        </p:spPr>
        <p:txBody>
          <a:bodyPr/>
          <a:lstStyle/>
          <a:p>
            <a:r>
              <a:rPr lang="en-US" dirty="0" smtClean="0"/>
              <a:t>Limit Access</a:t>
            </a:r>
          </a:p>
          <a:p>
            <a:r>
              <a:rPr lang="en-US" dirty="0" smtClean="0"/>
              <a:t>Deny Access</a:t>
            </a:r>
          </a:p>
          <a:p>
            <a:r>
              <a:rPr lang="en-US" dirty="0" smtClean="0"/>
              <a:t>Control Movement </a:t>
            </a:r>
            <a:endParaRPr lang="en-US" dirty="0"/>
          </a:p>
        </p:txBody>
      </p:sp>
      <p:pic>
        <p:nvPicPr>
          <p:cNvPr id="10242" name="Picture 2" descr="Image result for entrance gate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357" y="4191000"/>
            <a:ext cx="57150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348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C19859"/>
                </a:solidFill>
              </a:rPr>
              <a:t>Access Control:</a:t>
            </a:r>
            <a:endParaRPr lang="en-US" sz="3600" dirty="0">
              <a:solidFill>
                <a:srgbClr val="C19859"/>
              </a:solidFill>
            </a:endParaRPr>
          </a:p>
        </p:txBody>
      </p:sp>
      <p:sp>
        <p:nvSpPr>
          <p:cNvPr id="3" name="Content Placeholder 2"/>
          <p:cNvSpPr>
            <a:spLocks noGrp="1"/>
          </p:cNvSpPr>
          <p:nvPr>
            <p:ph idx="1"/>
          </p:nvPr>
        </p:nvSpPr>
        <p:spPr>
          <a:xfrm>
            <a:off x="1961317" y="1970250"/>
            <a:ext cx="5713092" cy="4000066"/>
          </a:xfrm>
        </p:spPr>
        <p:txBody>
          <a:bodyPr>
            <a:normAutofit/>
          </a:bodyPr>
          <a:lstStyle/>
          <a:p>
            <a:r>
              <a:rPr lang="en-US" dirty="0" smtClean="0"/>
              <a:t>Natural:</a:t>
            </a:r>
          </a:p>
          <a:p>
            <a:pPr lvl="1"/>
            <a:r>
              <a:rPr lang="en-US" sz="1800" dirty="0" smtClean="0"/>
              <a:t>Environmental:</a:t>
            </a:r>
          </a:p>
          <a:p>
            <a:pPr lvl="2"/>
            <a:r>
              <a:rPr lang="en-US" sz="1800" dirty="0" smtClean="0"/>
              <a:t>Cactus</a:t>
            </a:r>
          </a:p>
          <a:p>
            <a:pPr lvl="2"/>
            <a:r>
              <a:rPr lang="en-US" sz="1800" dirty="0" smtClean="0"/>
              <a:t>Thorny bushes</a:t>
            </a:r>
          </a:p>
          <a:p>
            <a:pPr lvl="2"/>
            <a:r>
              <a:rPr lang="en-US" sz="1800" dirty="0" smtClean="0"/>
              <a:t>Rocks</a:t>
            </a:r>
          </a:p>
          <a:p>
            <a:pPr lvl="2"/>
            <a:r>
              <a:rPr lang="en-US" sz="1800" dirty="0" smtClean="0"/>
              <a:t>Dirt berms</a:t>
            </a:r>
          </a:p>
          <a:p>
            <a:pPr lvl="2"/>
            <a:r>
              <a:rPr lang="en-US" sz="1800" dirty="0"/>
              <a:t>D</a:t>
            </a:r>
            <a:r>
              <a:rPr lang="en-US" sz="1800" dirty="0" smtClean="0"/>
              <a:t>itches</a:t>
            </a:r>
          </a:p>
        </p:txBody>
      </p:sp>
      <p:pic>
        <p:nvPicPr>
          <p:cNvPr id="11266" name="Picture 2" descr="Image result for thor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1400" y="1676400"/>
            <a:ext cx="33528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gravel landscap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400" y="4114800"/>
            <a:ext cx="335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4941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smtClean="0">
                <a:solidFill>
                  <a:srgbClr val="C19859"/>
                </a:solidFill>
              </a:rPr>
              <a:t>Access Control:</a:t>
            </a:r>
            <a:endParaRPr lang="en-US" sz="3600" dirty="0">
              <a:solidFill>
                <a:srgbClr val="C19859"/>
              </a:solidFill>
            </a:endParaRPr>
          </a:p>
        </p:txBody>
      </p:sp>
      <p:sp>
        <p:nvSpPr>
          <p:cNvPr id="3" name="Content Placeholder 2"/>
          <p:cNvSpPr>
            <a:spLocks noGrp="1"/>
          </p:cNvSpPr>
          <p:nvPr>
            <p:ph idx="1"/>
          </p:nvPr>
        </p:nvSpPr>
        <p:spPr>
          <a:xfrm>
            <a:off x="4860164" y="1310698"/>
            <a:ext cx="2979164" cy="4000066"/>
          </a:xfrm>
        </p:spPr>
        <p:txBody>
          <a:bodyPr>
            <a:normAutofit/>
          </a:bodyPr>
          <a:lstStyle/>
          <a:p>
            <a:r>
              <a:rPr lang="en-US" sz="2400" dirty="0" err="1" smtClean="0"/>
              <a:t>Mechnical</a:t>
            </a:r>
            <a:r>
              <a:rPr lang="en-US" sz="2400" dirty="0" smtClean="0"/>
              <a:t>:</a:t>
            </a:r>
          </a:p>
          <a:p>
            <a:pPr lvl="1"/>
            <a:r>
              <a:rPr lang="en-US" sz="2400" dirty="0" smtClean="0"/>
              <a:t>Devices</a:t>
            </a:r>
          </a:p>
          <a:p>
            <a:pPr lvl="2"/>
            <a:r>
              <a:rPr lang="en-US" sz="2400" dirty="0" smtClean="0"/>
              <a:t>Gates</a:t>
            </a:r>
          </a:p>
          <a:p>
            <a:pPr lvl="2"/>
            <a:r>
              <a:rPr lang="en-US" sz="2400" dirty="0" smtClean="0"/>
              <a:t>Deadbolts</a:t>
            </a:r>
          </a:p>
          <a:p>
            <a:pPr lvl="2"/>
            <a:r>
              <a:rPr lang="en-US" sz="2400" dirty="0" err="1" smtClean="0"/>
              <a:t>etc</a:t>
            </a:r>
            <a:endParaRPr lang="en-US" sz="2400" dirty="0"/>
          </a:p>
        </p:txBody>
      </p:sp>
      <p:pic>
        <p:nvPicPr>
          <p:cNvPr id="12290" name="Picture 2" descr="Image result for deadbo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09800"/>
            <a:ext cx="3720740" cy="220186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security 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928" y="4819880"/>
            <a:ext cx="47244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30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1965406" y="762000"/>
            <a:ext cx="2855547" cy="5287944"/>
          </a:xfrm>
        </p:spPr>
        <p:txBody>
          <a:bodyPr/>
          <a:lstStyle/>
          <a:p>
            <a:endParaRPr lang="en-US" dirty="0" smtClean="0"/>
          </a:p>
          <a:p>
            <a:endParaRPr lang="en-US" dirty="0"/>
          </a:p>
          <a:p>
            <a:endParaRPr lang="en-US" dirty="0" smtClean="0"/>
          </a:p>
          <a:p>
            <a:endParaRPr lang="en-US" dirty="0"/>
          </a:p>
          <a:p>
            <a:r>
              <a:rPr lang="en-US" dirty="0" smtClean="0"/>
              <a:t>CFMH spread to nearly 2000 cities in 48 states</a:t>
            </a:r>
            <a:endParaRPr lang="en-US" dirty="0"/>
          </a:p>
        </p:txBody>
      </p:sp>
      <p:sp>
        <p:nvSpPr>
          <p:cNvPr id="5" name="Content Placeholder 4"/>
          <p:cNvSpPr>
            <a:spLocks noGrp="1"/>
          </p:cNvSpPr>
          <p:nvPr>
            <p:ph sz="half" idx="2"/>
          </p:nvPr>
        </p:nvSpPr>
        <p:spPr>
          <a:xfrm>
            <a:off x="4984679" y="762000"/>
            <a:ext cx="2859527" cy="5287944"/>
          </a:xfrm>
        </p:spPr>
        <p:txBody>
          <a:bodyPr/>
          <a:lstStyle/>
          <a:p>
            <a:r>
              <a:rPr lang="en-US" dirty="0" smtClean="0"/>
              <a:t>International crime free programs: </a:t>
            </a:r>
          </a:p>
          <a:p>
            <a:pPr lvl="1"/>
            <a:r>
              <a:rPr lang="en-US" dirty="0" smtClean="0"/>
              <a:t>5 Canadian Provinces</a:t>
            </a:r>
          </a:p>
          <a:p>
            <a:pPr lvl="1"/>
            <a:r>
              <a:rPr lang="en-US" dirty="0" smtClean="0"/>
              <a:t>Mexico</a:t>
            </a:r>
          </a:p>
          <a:p>
            <a:pPr lvl="1"/>
            <a:r>
              <a:rPr lang="en-US" dirty="0" smtClean="0"/>
              <a:t>England</a:t>
            </a:r>
          </a:p>
          <a:p>
            <a:pPr lvl="1"/>
            <a:r>
              <a:rPr lang="en-US" dirty="0" smtClean="0"/>
              <a:t>Finland</a:t>
            </a:r>
          </a:p>
          <a:p>
            <a:pPr lvl="1"/>
            <a:r>
              <a:rPr lang="en-US" dirty="0" smtClean="0"/>
              <a:t>Japan</a:t>
            </a:r>
          </a:p>
          <a:p>
            <a:pPr lvl="1"/>
            <a:r>
              <a:rPr lang="en-US" dirty="0" smtClean="0"/>
              <a:t>Russia</a:t>
            </a:r>
          </a:p>
          <a:p>
            <a:pPr lvl="1"/>
            <a:r>
              <a:rPr lang="en-US" dirty="0" smtClean="0"/>
              <a:t>Malaysia</a:t>
            </a:r>
          </a:p>
          <a:p>
            <a:pPr lvl="1"/>
            <a:r>
              <a:rPr lang="en-US" dirty="0" smtClean="0"/>
              <a:t>Nigeria</a:t>
            </a:r>
          </a:p>
          <a:p>
            <a:pPr lvl="1"/>
            <a:r>
              <a:rPr lang="en-US" dirty="0" smtClean="0"/>
              <a:t>Afghanistan</a:t>
            </a:r>
          </a:p>
          <a:p>
            <a:pPr lvl="1"/>
            <a:r>
              <a:rPr lang="en-US" dirty="0" smtClean="0"/>
              <a:t>Puerto Rico</a:t>
            </a:r>
            <a:endParaRPr lang="en-US" dirty="0"/>
          </a:p>
        </p:txBody>
      </p:sp>
      <p:pic>
        <p:nvPicPr>
          <p:cNvPr id="9218" name="Picture 2" descr="Image result for crime free multihou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5867400"/>
            <a:ext cx="5788025" cy="876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942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685800"/>
            <a:ext cx="6705600" cy="830997"/>
          </a:xfrm>
          <a:prstGeom prst="rect">
            <a:avLst/>
          </a:prstGeom>
          <a:noFill/>
        </p:spPr>
        <p:txBody>
          <a:bodyPr wrap="square" rtlCol="0">
            <a:spAutoFit/>
          </a:bodyPr>
          <a:lstStyle/>
          <a:p>
            <a:pPr algn="ctr"/>
            <a:r>
              <a:rPr lang="en-US" sz="4800" dirty="0" smtClean="0">
                <a:solidFill>
                  <a:srgbClr val="C19859"/>
                </a:solidFill>
              </a:rPr>
              <a:t>Territoriality:</a:t>
            </a:r>
            <a:endParaRPr lang="en-US" sz="4800" dirty="0">
              <a:solidFill>
                <a:srgbClr val="C19859"/>
              </a:solidFill>
            </a:endParaRPr>
          </a:p>
        </p:txBody>
      </p:sp>
      <p:sp>
        <p:nvSpPr>
          <p:cNvPr id="3" name="TextBox 2"/>
          <p:cNvSpPr txBox="1"/>
          <p:nvPr/>
        </p:nvSpPr>
        <p:spPr>
          <a:xfrm>
            <a:off x="1333500" y="1676400"/>
            <a:ext cx="6629400" cy="830997"/>
          </a:xfrm>
          <a:prstGeom prst="rect">
            <a:avLst/>
          </a:prstGeom>
          <a:noFill/>
        </p:spPr>
        <p:txBody>
          <a:bodyPr wrap="square" rtlCol="0">
            <a:spAutoFit/>
          </a:bodyPr>
          <a:lstStyle/>
          <a:p>
            <a:r>
              <a:rPr lang="en-US" sz="2400" dirty="0" smtClean="0"/>
              <a:t>The “</a:t>
            </a:r>
            <a:r>
              <a:rPr lang="en-US" sz="2400" i="1" dirty="0" smtClean="0"/>
              <a:t>IMPRESSION</a:t>
            </a:r>
            <a:r>
              <a:rPr lang="en-US" sz="2400" dirty="0" smtClean="0"/>
              <a:t>” you get when you look at a property</a:t>
            </a:r>
            <a:endParaRPr lang="en-US" sz="2400" dirty="0"/>
          </a:p>
        </p:txBody>
      </p:sp>
      <p:sp>
        <p:nvSpPr>
          <p:cNvPr id="4" name="TextBox 3"/>
          <p:cNvSpPr txBox="1"/>
          <p:nvPr/>
        </p:nvSpPr>
        <p:spPr>
          <a:xfrm>
            <a:off x="2057400" y="3200400"/>
            <a:ext cx="5562600" cy="830997"/>
          </a:xfrm>
          <a:prstGeom prst="rect">
            <a:avLst/>
          </a:prstGeom>
          <a:noFill/>
        </p:spPr>
        <p:txBody>
          <a:bodyPr wrap="square" rtlCol="0">
            <a:spAutoFit/>
          </a:bodyPr>
          <a:lstStyle/>
          <a:p>
            <a:r>
              <a:rPr lang="en-US" sz="4800" dirty="0" smtClean="0">
                <a:solidFill>
                  <a:srgbClr val="CEDEF4"/>
                </a:solidFill>
              </a:rPr>
              <a:t>Two Components:</a:t>
            </a:r>
            <a:endParaRPr lang="en-US" sz="4800" dirty="0">
              <a:solidFill>
                <a:srgbClr val="CEDEF4"/>
              </a:solidFill>
            </a:endParaRPr>
          </a:p>
        </p:txBody>
      </p:sp>
      <p:sp>
        <p:nvSpPr>
          <p:cNvPr id="5" name="TextBox 4"/>
          <p:cNvSpPr txBox="1"/>
          <p:nvPr/>
        </p:nvSpPr>
        <p:spPr>
          <a:xfrm>
            <a:off x="1924050" y="4343400"/>
            <a:ext cx="5448300" cy="1200329"/>
          </a:xfrm>
          <a:prstGeom prst="rect">
            <a:avLst/>
          </a:prstGeom>
          <a:noFill/>
        </p:spPr>
        <p:txBody>
          <a:bodyPr wrap="square" rtlCol="0">
            <a:spAutoFit/>
          </a:bodyPr>
          <a:lstStyle/>
          <a:p>
            <a:r>
              <a:rPr lang="en-US" sz="2400" b="1" dirty="0" smtClean="0"/>
              <a:t>Maintenance</a:t>
            </a:r>
            <a:r>
              <a:rPr lang="en-US" sz="2400" dirty="0" smtClean="0"/>
              <a:t>: Upkeep, clean, no litter</a:t>
            </a:r>
          </a:p>
          <a:p>
            <a:endParaRPr lang="en-US" sz="2400" dirty="0"/>
          </a:p>
          <a:p>
            <a:r>
              <a:rPr lang="en-US" sz="2400" b="1" dirty="0" smtClean="0"/>
              <a:t>Defensible Space</a:t>
            </a:r>
            <a:r>
              <a:rPr lang="en-US" sz="2400" dirty="0" smtClean="0"/>
              <a:t>: Private space</a:t>
            </a:r>
            <a:endParaRPr lang="en-US" sz="2400" dirty="0"/>
          </a:p>
        </p:txBody>
      </p:sp>
    </p:spTree>
    <p:extLst>
      <p:ext uri="{BB962C8B-B14F-4D97-AF65-F5344CB8AC3E}">
        <p14:creationId xmlns:p14="http://schemas.microsoft.com/office/powerpoint/2010/main" val="24414746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995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66758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54842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63561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00918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4164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271310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6466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2456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What is Multi-Housing?</a:t>
            </a:r>
            <a:endParaRPr lang="en-US" dirty="0">
              <a:solidFill>
                <a:srgbClr val="C19859"/>
              </a:solidFill>
            </a:endParaRPr>
          </a:p>
        </p:txBody>
      </p:sp>
      <p:sp>
        <p:nvSpPr>
          <p:cNvPr id="3" name="Content Placeholder 2"/>
          <p:cNvSpPr>
            <a:spLocks noGrp="1"/>
          </p:cNvSpPr>
          <p:nvPr>
            <p:ph idx="1"/>
          </p:nvPr>
        </p:nvSpPr>
        <p:spPr>
          <a:xfrm>
            <a:off x="1752600" y="1447800"/>
            <a:ext cx="2590800" cy="4419600"/>
          </a:xfrm>
        </p:spPr>
        <p:txBody>
          <a:bodyPr/>
          <a:lstStyle/>
          <a:p>
            <a:r>
              <a:rPr lang="en-US" dirty="0" smtClean="0"/>
              <a:t>Multi-Housing is any rental property with one or more dwelling units</a:t>
            </a:r>
            <a:endParaRPr lang="en-US" dirty="0"/>
          </a:p>
        </p:txBody>
      </p:sp>
      <p:pic>
        <p:nvPicPr>
          <p:cNvPr id="1028" name="Picture 4" descr="Image result for cherry hills property alton 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41228">
            <a:off x="4740096" y="2075366"/>
            <a:ext cx="26289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rch st alton 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17800">
            <a:off x="4687453" y="3955901"/>
            <a:ext cx="2435225" cy="18286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senior apartments alton 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5084765"/>
            <a:ext cx="2511425" cy="1672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824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522230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83360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2919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62935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VC-00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066800" y="5791200"/>
            <a:ext cx="7620000" cy="769441"/>
          </a:xfrm>
          <a:prstGeom prst="rect">
            <a:avLst/>
          </a:prstGeom>
          <a:noFill/>
        </p:spPr>
        <p:txBody>
          <a:bodyPr wrap="square" rtlCol="0">
            <a:spAutoFit/>
          </a:bodyPr>
          <a:lstStyle/>
          <a:p>
            <a:r>
              <a:rPr lang="en-US" sz="4400" b="1" dirty="0" smtClean="0"/>
              <a:t>Defensible Space: Private?</a:t>
            </a:r>
            <a:endParaRPr lang="en-US" sz="4400" b="1" dirty="0"/>
          </a:p>
        </p:txBody>
      </p:sp>
    </p:spTree>
    <p:extLst>
      <p:ext uri="{BB962C8B-B14F-4D97-AF65-F5344CB8AC3E}">
        <p14:creationId xmlns:p14="http://schemas.microsoft.com/office/powerpoint/2010/main" val="19138965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VC-001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4572000"/>
            <a:ext cx="8153400" cy="707886"/>
          </a:xfrm>
          <a:prstGeom prst="rect">
            <a:avLst/>
          </a:prstGeom>
          <a:noFill/>
        </p:spPr>
        <p:txBody>
          <a:bodyPr wrap="square" rtlCol="0">
            <a:spAutoFit/>
          </a:bodyPr>
          <a:lstStyle/>
          <a:p>
            <a:r>
              <a:rPr lang="en-US" sz="4000" dirty="0" smtClean="0"/>
              <a:t>Activity Support</a:t>
            </a:r>
            <a:endParaRPr lang="en-US" sz="4000" dirty="0"/>
          </a:p>
        </p:txBody>
      </p:sp>
    </p:spTree>
    <p:extLst>
      <p:ext uri="{BB962C8B-B14F-4D97-AF65-F5344CB8AC3E}">
        <p14:creationId xmlns:p14="http://schemas.microsoft.com/office/powerpoint/2010/main" val="3063933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VC-002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7954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VC-003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93408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Criminals Ask Themselves…</a:t>
            </a:r>
            <a:endParaRPr lang="en-US" dirty="0">
              <a:solidFill>
                <a:srgbClr val="C19859"/>
              </a:solidFill>
            </a:endParaRPr>
          </a:p>
        </p:txBody>
      </p:sp>
      <p:sp>
        <p:nvSpPr>
          <p:cNvPr id="3" name="Content Placeholder 2"/>
          <p:cNvSpPr>
            <a:spLocks noGrp="1"/>
          </p:cNvSpPr>
          <p:nvPr>
            <p:ph idx="1"/>
          </p:nvPr>
        </p:nvSpPr>
        <p:spPr>
          <a:xfrm>
            <a:off x="2043776" y="1676400"/>
            <a:ext cx="5713092" cy="4724400"/>
          </a:xfrm>
        </p:spPr>
        <p:txBody>
          <a:bodyPr>
            <a:noAutofit/>
          </a:bodyPr>
          <a:lstStyle/>
          <a:p>
            <a:r>
              <a:rPr lang="en-US" sz="2000" dirty="0" smtClean="0"/>
              <a:t>How easy will it be to enter the area?</a:t>
            </a:r>
          </a:p>
          <a:p>
            <a:r>
              <a:rPr lang="en-US" sz="2000" dirty="0" smtClean="0"/>
              <a:t>How visible, attractive, or vulnerable do the targets appear?</a:t>
            </a:r>
          </a:p>
          <a:p>
            <a:r>
              <a:rPr lang="en-US" sz="2000" dirty="0" smtClean="0"/>
              <a:t>What are the chances of being seen?</a:t>
            </a:r>
          </a:p>
          <a:p>
            <a:r>
              <a:rPr lang="en-US" sz="2000" dirty="0" smtClean="0"/>
              <a:t>If seen, what will anyone do about it?</a:t>
            </a:r>
          </a:p>
          <a:p>
            <a:pPr lvl="1"/>
            <a:r>
              <a:rPr lang="en-US" sz="2000" dirty="0" smtClean="0"/>
              <a:t>Sign complaints? Press charges? APATHY?</a:t>
            </a:r>
            <a:endParaRPr lang="en-US" sz="2000" dirty="0"/>
          </a:p>
          <a:p>
            <a:r>
              <a:rPr lang="en-US" sz="2000" dirty="0" smtClean="0"/>
              <a:t>Is there a quick escape route?</a:t>
            </a:r>
          </a:p>
        </p:txBody>
      </p:sp>
    </p:spTree>
    <p:extLst>
      <p:ext uri="{BB962C8B-B14F-4D97-AF65-F5344CB8AC3E}">
        <p14:creationId xmlns:p14="http://schemas.microsoft.com/office/powerpoint/2010/main" val="2769845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685800"/>
            <a:ext cx="3581401" cy="1077229"/>
          </a:xfrm>
        </p:spPr>
        <p:txBody>
          <a:bodyPr/>
          <a:lstStyle/>
          <a:p>
            <a:pPr algn="ctr"/>
            <a:r>
              <a:rPr lang="en-US" dirty="0" smtClean="0">
                <a:solidFill>
                  <a:srgbClr val="C19859"/>
                </a:solidFill>
              </a:rPr>
              <a:t>Policing and the Air Displacement Theory</a:t>
            </a:r>
            <a:endParaRPr lang="en-US" dirty="0">
              <a:solidFill>
                <a:srgbClr val="C19859"/>
              </a:solidFill>
            </a:endParaRPr>
          </a:p>
        </p:txBody>
      </p:sp>
      <p:sp>
        <p:nvSpPr>
          <p:cNvPr id="3" name="Content Placeholder 2"/>
          <p:cNvSpPr>
            <a:spLocks noGrp="1"/>
          </p:cNvSpPr>
          <p:nvPr>
            <p:ph idx="1"/>
          </p:nvPr>
        </p:nvSpPr>
        <p:spPr>
          <a:xfrm>
            <a:off x="1829754" y="1981200"/>
            <a:ext cx="5713092" cy="3459144"/>
          </a:xfrm>
        </p:spPr>
        <p:txBody>
          <a:bodyPr/>
          <a:lstStyle/>
          <a:p>
            <a:r>
              <a:rPr lang="en-US" dirty="0" smtClean="0"/>
              <a:t>Police respond to a crime problem</a:t>
            </a:r>
          </a:p>
          <a:p>
            <a:r>
              <a:rPr lang="en-US" dirty="0" smtClean="0"/>
              <a:t>We apply ‘pressure’ to the criminals</a:t>
            </a:r>
          </a:p>
          <a:p>
            <a:r>
              <a:rPr lang="en-US" dirty="0" smtClean="0"/>
              <a:t>They simply move to another location</a:t>
            </a:r>
          </a:p>
          <a:p>
            <a:r>
              <a:rPr lang="en-US" dirty="0" smtClean="0"/>
              <a:t>When we receive calls to another area, we have to move on</a:t>
            </a:r>
          </a:p>
          <a:p>
            <a:r>
              <a:rPr lang="en-US" dirty="0" smtClean="0"/>
              <a:t>The criminals come back! </a:t>
            </a:r>
            <a:endParaRPr lang="en-US" dirty="0"/>
          </a:p>
        </p:txBody>
      </p:sp>
      <p:pic>
        <p:nvPicPr>
          <p:cNvPr id="13314" name="Picture 2" descr="Image result for whack a mo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1000" y="5073937"/>
            <a:ext cx="3108416" cy="1736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9163055">
            <a:off x="1692967" y="5723918"/>
            <a:ext cx="2133600" cy="369332"/>
          </a:xfrm>
          <a:prstGeom prst="rect">
            <a:avLst/>
          </a:prstGeom>
          <a:noFill/>
        </p:spPr>
        <p:txBody>
          <a:bodyPr wrap="square" rtlCol="0">
            <a:spAutoFit/>
          </a:bodyPr>
          <a:lstStyle/>
          <a:p>
            <a:r>
              <a:rPr lang="en-US" dirty="0" smtClean="0">
                <a:solidFill>
                  <a:srgbClr val="C19859"/>
                </a:solidFill>
              </a:rPr>
              <a:t>WHACK-A-MOLE!</a:t>
            </a:r>
            <a:endParaRPr lang="en-US" dirty="0">
              <a:solidFill>
                <a:srgbClr val="C19859"/>
              </a:solidFill>
            </a:endParaRPr>
          </a:p>
        </p:txBody>
      </p:sp>
    </p:spTree>
    <p:extLst>
      <p:ext uri="{BB962C8B-B14F-4D97-AF65-F5344CB8AC3E}">
        <p14:creationId xmlns:p14="http://schemas.microsoft.com/office/powerpoint/2010/main" val="2133503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Crime Free Housing Program has been successfully applied to single family home rentals</a:t>
            </a:r>
            <a:endParaRPr lang="en-US" dirty="0"/>
          </a:p>
        </p:txBody>
      </p:sp>
    </p:spTree>
    <p:extLst>
      <p:ext uri="{BB962C8B-B14F-4D97-AF65-F5344CB8AC3E}">
        <p14:creationId xmlns:p14="http://schemas.microsoft.com/office/powerpoint/2010/main" val="17088102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95400" y="609600"/>
            <a:ext cx="6477000" cy="1200329"/>
          </a:xfrm>
          <a:prstGeom prst="rect">
            <a:avLst/>
          </a:prstGeom>
          <a:noFill/>
        </p:spPr>
        <p:txBody>
          <a:bodyPr wrap="square" rtlCol="0">
            <a:spAutoFit/>
          </a:bodyPr>
          <a:lstStyle/>
          <a:p>
            <a:pPr algn="ctr"/>
            <a:r>
              <a:rPr lang="en-US" sz="3600" dirty="0" smtClean="0">
                <a:solidFill>
                  <a:srgbClr val="C19859"/>
                </a:solidFill>
              </a:rPr>
              <a:t>ALTON CRIME FREE MULTI-HOUSING PROGRAM</a:t>
            </a:r>
            <a:endParaRPr lang="en-US" sz="3600" dirty="0">
              <a:solidFill>
                <a:srgbClr val="C19859"/>
              </a:solidFill>
            </a:endParaRPr>
          </a:p>
        </p:txBody>
      </p:sp>
      <p:sp>
        <p:nvSpPr>
          <p:cNvPr id="4" name="TextBox 3"/>
          <p:cNvSpPr txBox="1"/>
          <p:nvPr/>
        </p:nvSpPr>
        <p:spPr>
          <a:xfrm>
            <a:off x="1562100" y="5486400"/>
            <a:ext cx="5943600" cy="584775"/>
          </a:xfrm>
          <a:prstGeom prst="rect">
            <a:avLst/>
          </a:prstGeom>
          <a:noFill/>
        </p:spPr>
        <p:txBody>
          <a:bodyPr wrap="square" rtlCol="0">
            <a:spAutoFit/>
          </a:bodyPr>
          <a:lstStyle/>
          <a:p>
            <a:r>
              <a:rPr lang="en-US" sz="3200" dirty="0" smtClean="0"/>
              <a:t>Part Three: Application Process</a:t>
            </a:r>
            <a:endParaRPr lang="en-US" sz="3200" dirty="0"/>
          </a:p>
        </p:txBody>
      </p:sp>
      <p:pic>
        <p:nvPicPr>
          <p:cNvPr id="18438" name="Picture 6" descr="Image result for ap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286000"/>
            <a:ext cx="2862263" cy="271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8562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Federal Fair Housing Laws: </a:t>
            </a:r>
            <a:endParaRPr lang="en-US" dirty="0">
              <a:solidFill>
                <a:srgbClr val="C19859"/>
              </a:solidFill>
            </a:endParaRPr>
          </a:p>
        </p:txBody>
      </p:sp>
      <p:sp>
        <p:nvSpPr>
          <p:cNvPr id="3" name="Content Placeholder 2"/>
          <p:cNvSpPr>
            <a:spLocks noGrp="1"/>
          </p:cNvSpPr>
          <p:nvPr>
            <p:ph idx="1"/>
          </p:nvPr>
        </p:nvSpPr>
        <p:spPr>
          <a:xfrm>
            <a:off x="2043776" y="990600"/>
            <a:ext cx="5713092" cy="4000066"/>
          </a:xfrm>
        </p:spPr>
        <p:txBody>
          <a:bodyPr/>
          <a:lstStyle/>
          <a:p>
            <a:r>
              <a:rPr lang="en-US" dirty="0" smtClean="0"/>
              <a:t>Which people are in a protected class?</a:t>
            </a:r>
          </a:p>
          <a:p>
            <a:r>
              <a:rPr lang="en-US" dirty="0" smtClean="0">
                <a:solidFill>
                  <a:srgbClr val="CBD2ED"/>
                </a:solidFill>
              </a:rPr>
              <a:t>How many protected classes are there?</a:t>
            </a:r>
          </a:p>
          <a:p>
            <a:r>
              <a:rPr lang="en-US" dirty="0" smtClean="0">
                <a:solidFill>
                  <a:srgbClr val="BEDEF0"/>
                </a:solidFill>
              </a:rPr>
              <a:t>What are the protected classes?</a:t>
            </a:r>
          </a:p>
          <a:p>
            <a:r>
              <a:rPr lang="en-US" dirty="0" smtClean="0">
                <a:solidFill>
                  <a:srgbClr val="9ED6F4"/>
                </a:solidFill>
              </a:rPr>
              <a:t>Is there a penalty for discrimination against a member of a protected class?</a:t>
            </a:r>
            <a:endParaRPr lang="en-US" dirty="0">
              <a:solidFill>
                <a:srgbClr val="9ED6F4"/>
              </a:solidFill>
            </a:endParaRPr>
          </a:p>
        </p:txBody>
      </p:sp>
      <p:pic>
        <p:nvPicPr>
          <p:cNvPr id="19458" name="Picture 2" descr="Image result for fair housing la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4495800"/>
            <a:ext cx="2206625" cy="2286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921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457200"/>
            <a:ext cx="6934200" cy="1323439"/>
          </a:xfrm>
          <a:prstGeom prst="rect">
            <a:avLst/>
          </a:prstGeom>
          <a:noFill/>
        </p:spPr>
        <p:txBody>
          <a:bodyPr wrap="square" rtlCol="0">
            <a:spAutoFit/>
          </a:bodyPr>
          <a:lstStyle/>
          <a:p>
            <a:pPr algn="ctr"/>
            <a:r>
              <a:rPr lang="en-US" sz="4000" dirty="0" smtClean="0">
                <a:solidFill>
                  <a:srgbClr val="C19859"/>
                </a:solidFill>
              </a:rPr>
              <a:t>FEDERAL FAIR HOUSING LAWS PROTECT:</a:t>
            </a:r>
            <a:endParaRPr lang="en-US" sz="4000" dirty="0">
              <a:solidFill>
                <a:srgbClr val="C19859"/>
              </a:solidFill>
            </a:endParaRPr>
          </a:p>
        </p:txBody>
      </p:sp>
      <p:sp>
        <p:nvSpPr>
          <p:cNvPr id="3" name="TextBox 2"/>
          <p:cNvSpPr txBox="1"/>
          <p:nvPr/>
        </p:nvSpPr>
        <p:spPr>
          <a:xfrm>
            <a:off x="1219200" y="2133600"/>
            <a:ext cx="6248400" cy="2585323"/>
          </a:xfrm>
          <a:prstGeom prst="rect">
            <a:avLst/>
          </a:prstGeom>
          <a:noFill/>
        </p:spPr>
        <p:txBody>
          <a:bodyPr wrap="square" rtlCol="0">
            <a:spAutoFit/>
          </a:bodyPr>
          <a:lstStyle/>
          <a:p>
            <a:pPr marL="285750" indent="-285750">
              <a:buFont typeface="Arial" panose="020B0604020202020204" pitchFamily="34" charset="0"/>
              <a:buChar char="•"/>
            </a:pPr>
            <a:r>
              <a:rPr lang="en-US" dirty="0" smtClean="0"/>
              <a:t>Race</a:t>
            </a:r>
          </a:p>
          <a:p>
            <a:pPr marL="285750" indent="-285750">
              <a:buFont typeface="Arial" panose="020B0604020202020204" pitchFamily="34" charset="0"/>
              <a:buChar char="•"/>
            </a:pPr>
            <a:r>
              <a:rPr lang="en-US" dirty="0" smtClean="0"/>
              <a:t>Color</a:t>
            </a:r>
          </a:p>
          <a:p>
            <a:pPr marL="285750" indent="-285750">
              <a:buFont typeface="Arial" panose="020B0604020202020204" pitchFamily="34" charset="0"/>
              <a:buChar char="•"/>
            </a:pPr>
            <a:r>
              <a:rPr lang="en-US" dirty="0" smtClean="0"/>
              <a:t>Religion</a:t>
            </a:r>
          </a:p>
          <a:p>
            <a:pPr marL="285750" indent="-285750">
              <a:buFont typeface="Arial" panose="020B0604020202020204" pitchFamily="34" charset="0"/>
              <a:buChar char="•"/>
            </a:pPr>
            <a:r>
              <a:rPr lang="en-US" dirty="0" smtClean="0"/>
              <a:t>Gender (Gender Identity)</a:t>
            </a:r>
          </a:p>
          <a:p>
            <a:pPr marL="285750" indent="-285750">
              <a:buFont typeface="Arial" panose="020B0604020202020204" pitchFamily="34" charset="0"/>
              <a:buChar char="•"/>
            </a:pPr>
            <a:r>
              <a:rPr lang="en-US" dirty="0" smtClean="0"/>
              <a:t>Handicap</a:t>
            </a:r>
          </a:p>
          <a:p>
            <a:pPr marL="285750" indent="-285750">
              <a:buFont typeface="Arial" panose="020B0604020202020204" pitchFamily="34" charset="0"/>
              <a:buChar char="•"/>
            </a:pPr>
            <a:r>
              <a:rPr lang="en-US" dirty="0" smtClean="0"/>
              <a:t>Familial Status</a:t>
            </a:r>
          </a:p>
          <a:p>
            <a:pPr marL="285750" indent="-285750">
              <a:buFont typeface="Arial" panose="020B0604020202020204" pitchFamily="34" charset="0"/>
              <a:buChar char="•"/>
            </a:pPr>
            <a:r>
              <a:rPr lang="en-US" dirty="0" smtClean="0"/>
              <a:t>National Origin</a:t>
            </a:r>
          </a:p>
          <a:p>
            <a:pPr marL="285750" indent="-285750">
              <a:buFont typeface="Arial" panose="020B0604020202020204" pitchFamily="34" charset="0"/>
              <a:buChar char="•"/>
            </a:pPr>
            <a:r>
              <a:rPr lang="en-US" dirty="0" smtClean="0"/>
              <a:t>Source of Income (Section 8)</a:t>
            </a:r>
          </a:p>
          <a:p>
            <a:pPr marL="285750" indent="-285750">
              <a:buFont typeface="Arial" panose="020B0604020202020204" pitchFamily="34" charset="0"/>
              <a:buChar char="•"/>
            </a:pPr>
            <a:r>
              <a:rPr lang="en-US" dirty="0" smtClean="0"/>
              <a:t>Sexual Preference/Orientation</a:t>
            </a:r>
            <a:endParaRPr lang="en-US" dirty="0"/>
          </a:p>
        </p:txBody>
      </p:sp>
      <p:sp>
        <p:nvSpPr>
          <p:cNvPr id="4" name="TextBox 3"/>
          <p:cNvSpPr txBox="1"/>
          <p:nvPr/>
        </p:nvSpPr>
        <p:spPr>
          <a:xfrm>
            <a:off x="1524000" y="5486400"/>
            <a:ext cx="6172200" cy="523220"/>
          </a:xfrm>
          <a:prstGeom prst="rect">
            <a:avLst/>
          </a:prstGeom>
          <a:noFill/>
        </p:spPr>
        <p:txBody>
          <a:bodyPr wrap="square" rtlCol="0">
            <a:spAutoFit/>
          </a:bodyPr>
          <a:lstStyle/>
          <a:p>
            <a:r>
              <a:rPr lang="en-US" sz="2800" b="1" dirty="0" smtClean="0">
                <a:solidFill>
                  <a:srgbClr val="CBD5EE"/>
                </a:solidFill>
              </a:rPr>
              <a:t>**BEHAVIOR IS NOT PROTECTED**</a:t>
            </a:r>
            <a:endParaRPr lang="en-US" sz="2800" b="1" dirty="0">
              <a:solidFill>
                <a:srgbClr val="CBD5EE"/>
              </a:solidFill>
            </a:endParaRPr>
          </a:p>
        </p:txBody>
      </p:sp>
    </p:spTree>
    <p:extLst>
      <p:ext uri="{BB962C8B-B14F-4D97-AF65-F5344CB8AC3E}">
        <p14:creationId xmlns:p14="http://schemas.microsoft.com/office/powerpoint/2010/main" val="7231388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C19859"/>
                </a:solidFill>
              </a:rPr>
              <a:t>Recent Concerns</a:t>
            </a:r>
            <a:endParaRPr lang="en-US" sz="3200" dirty="0">
              <a:solidFill>
                <a:srgbClr val="C19859"/>
              </a:solidFill>
            </a:endParaRPr>
          </a:p>
        </p:txBody>
      </p:sp>
      <p:sp>
        <p:nvSpPr>
          <p:cNvPr id="3" name="Content Placeholder 2"/>
          <p:cNvSpPr>
            <a:spLocks noGrp="1"/>
          </p:cNvSpPr>
          <p:nvPr>
            <p:ph sz="half" idx="1"/>
          </p:nvPr>
        </p:nvSpPr>
        <p:spPr/>
        <p:txBody>
          <a:bodyPr>
            <a:normAutofit/>
          </a:bodyPr>
          <a:lstStyle/>
          <a:p>
            <a:r>
              <a:rPr lang="en-US" sz="2000" dirty="0" smtClean="0"/>
              <a:t>Section 8 Housing – Source of Income</a:t>
            </a:r>
          </a:p>
          <a:p>
            <a:r>
              <a:rPr lang="en-US" sz="2000" dirty="0" smtClean="0"/>
              <a:t>Concealed Carry</a:t>
            </a:r>
          </a:p>
          <a:p>
            <a:r>
              <a:rPr lang="en-US" sz="2000" dirty="0" smtClean="0"/>
              <a:t>Eviction</a:t>
            </a:r>
            <a:endParaRPr lang="en-US" sz="2000" dirty="0"/>
          </a:p>
        </p:txBody>
      </p:sp>
      <p:sp>
        <p:nvSpPr>
          <p:cNvPr id="4" name="Content Placeholder 3"/>
          <p:cNvSpPr>
            <a:spLocks noGrp="1"/>
          </p:cNvSpPr>
          <p:nvPr>
            <p:ph sz="half" idx="2"/>
          </p:nvPr>
        </p:nvSpPr>
        <p:spPr/>
        <p:txBody>
          <a:bodyPr>
            <a:normAutofit/>
          </a:bodyPr>
          <a:lstStyle/>
          <a:p>
            <a:r>
              <a:rPr lang="en-US" sz="2000" dirty="0" smtClean="0"/>
              <a:t>Medical Animals (PTSD, Autism, </a:t>
            </a:r>
            <a:r>
              <a:rPr lang="en-US" sz="2000" dirty="0" err="1" smtClean="0"/>
              <a:t>etc</a:t>
            </a:r>
            <a:r>
              <a:rPr lang="en-US" sz="2000" dirty="0" smtClean="0"/>
              <a:t>)</a:t>
            </a:r>
          </a:p>
          <a:p>
            <a:r>
              <a:rPr lang="en-US" sz="2000" dirty="0" smtClean="0"/>
              <a:t>Medical Marijuana</a:t>
            </a:r>
          </a:p>
          <a:p>
            <a:r>
              <a:rPr lang="en-US" sz="2000" dirty="0" smtClean="0"/>
              <a:t>Domestic Violence</a:t>
            </a:r>
          </a:p>
          <a:p>
            <a:pPr lvl="1"/>
            <a:r>
              <a:rPr lang="en-US" sz="2000" dirty="0" smtClean="0"/>
              <a:t>IDVA</a:t>
            </a:r>
          </a:p>
          <a:p>
            <a:pPr lvl="1"/>
            <a:r>
              <a:rPr lang="en-US" sz="2000" dirty="0" smtClean="0"/>
              <a:t>Safe Homes Act</a:t>
            </a:r>
            <a:endParaRPr lang="en-US" sz="2000" dirty="0"/>
          </a:p>
        </p:txBody>
      </p:sp>
    </p:spTree>
    <p:extLst>
      <p:ext uri="{BB962C8B-B14F-4D97-AF65-F5344CB8AC3E}">
        <p14:creationId xmlns:p14="http://schemas.microsoft.com/office/powerpoint/2010/main" val="40104503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994" y="762000"/>
            <a:ext cx="5878011" cy="1077229"/>
          </a:xfrm>
        </p:spPr>
        <p:txBody>
          <a:bodyPr/>
          <a:lstStyle/>
          <a:p>
            <a:pPr algn="ctr"/>
            <a:r>
              <a:rPr lang="en-US" dirty="0" smtClean="0">
                <a:solidFill>
                  <a:srgbClr val="C19859"/>
                </a:solidFill>
              </a:rPr>
              <a:t>Medical Marijuana</a:t>
            </a:r>
            <a:endParaRPr lang="en-US" dirty="0">
              <a:solidFill>
                <a:srgbClr val="C19859"/>
              </a:solidFill>
            </a:endParaRPr>
          </a:p>
        </p:txBody>
      </p:sp>
      <p:sp>
        <p:nvSpPr>
          <p:cNvPr id="3" name="Content Placeholder 2"/>
          <p:cNvSpPr>
            <a:spLocks noGrp="1"/>
          </p:cNvSpPr>
          <p:nvPr>
            <p:ph idx="1"/>
          </p:nvPr>
        </p:nvSpPr>
        <p:spPr>
          <a:xfrm>
            <a:off x="1715453" y="1568669"/>
            <a:ext cx="5713092" cy="2773344"/>
          </a:xfrm>
        </p:spPr>
        <p:txBody>
          <a:bodyPr/>
          <a:lstStyle/>
          <a:p>
            <a:r>
              <a:rPr lang="en-US" dirty="0" smtClean="0"/>
              <a:t>State Law vs Federal Law</a:t>
            </a:r>
          </a:p>
          <a:p>
            <a:r>
              <a:rPr lang="en-US" dirty="0" smtClean="0"/>
              <a:t>Federal Fair Housing Laws</a:t>
            </a:r>
          </a:p>
          <a:p>
            <a:pPr lvl="1"/>
            <a:r>
              <a:rPr lang="en-US" dirty="0" smtClean="0"/>
              <a:t>Can you deny a potential renter who holds a medical marijuana card?</a:t>
            </a:r>
          </a:p>
          <a:p>
            <a:pPr lvl="1"/>
            <a:r>
              <a:rPr lang="en-US" dirty="0" smtClean="0"/>
              <a:t>Must you allow the use of medical marijuana on the property? In the unit?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4373544"/>
            <a:ext cx="2286000" cy="22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5523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Have a Statement of Rental Policy</a:t>
            </a:r>
            <a:endParaRPr lang="en-US" dirty="0">
              <a:solidFill>
                <a:srgbClr val="C19859"/>
              </a:solidFill>
            </a:endParaRPr>
          </a:p>
        </p:txBody>
      </p:sp>
      <p:sp>
        <p:nvSpPr>
          <p:cNvPr id="3" name="Content Placeholder 2"/>
          <p:cNvSpPr>
            <a:spLocks noGrp="1"/>
          </p:cNvSpPr>
          <p:nvPr>
            <p:ph idx="1"/>
          </p:nvPr>
        </p:nvSpPr>
        <p:spPr>
          <a:xfrm>
            <a:off x="1961317" y="1354554"/>
            <a:ext cx="3677483" cy="5351046"/>
          </a:xfrm>
        </p:spPr>
        <p:txBody>
          <a:bodyPr>
            <a:normAutofit/>
          </a:bodyPr>
          <a:lstStyle/>
          <a:p>
            <a:r>
              <a:rPr lang="en-US" dirty="0" smtClean="0"/>
              <a:t>Have WRITTEN and clearly POSTED policies</a:t>
            </a:r>
          </a:p>
          <a:p>
            <a:r>
              <a:rPr lang="en-US" dirty="0" smtClean="0"/>
              <a:t>Apply them EQUALLY to ALL prospective residents</a:t>
            </a:r>
          </a:p>
          <a:p>
            <a:pPr lvl="1"/>
            <a:r>
              <a:rPr lang="en-US" dirty="0" smtClean="0"/>
              <a:t>FFH laws apply here</a:t>
            </a:r>
          </a:p>
          <a:p>
            <a:r>
              <a:rPr lang="en-US" dirty="0" smtClean="0"/>
              <a:t>Consider an application ‘interview’:</a:t>
            </a:r>
          </a:p>
          <a:p>
            <a:pPr lvl="1"/>
            <a:r>
              <a:rPr lang="en-US" dirty="0" smtClean="0"/>
              <a:t>Startles the applicant</a:t>
            </a:r>
          </a:p>
          <a:p>
            <a:pPr lvl="1"/>
            <a:r>
              <a:rPr lang="en-US" dirty="0" smtClean="0"/>
              <a:t>Empowers the landlord</a:t>
            </a:r>
          </a:p>
          <a:p>
            <a:r>
              <a:rPr lang="en-US" dirty="0" smtClean="0"/>
              <a:t>Ask: Have you ever been arrested for anything?</a:t>
            </a:r>
          </a:p>
        </p:txBody>
      </p:sp>
      <p:pic>
        <p:nvPicPr>
          <p:cNvPr id="3074" name="Picture 2" descr="Image result for rental poli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971800"/>
            <a:ext cx="2921283" cy="2049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7187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3"/>
          <p:cNvGrpSpPr>
            <a:grpSpLocks/>
          </p:cNvGrpSpPr>
          <p:nvPr/>
        </p:nvGrpSpPr>
        <p:grpSpPr bwMode="auto">
          <a:xfrm>
            <a:off x="1239837" y="990600"/>
            <a:ext cx="7045325" cy="2447925"/>
            <a:chOff x="1843198" y="74666"/>
            <a:chExt cx="6790843" cy="2445363"/>
          </a:xfrm>
        </p:grpSpPr>
        <p:sp>
          <p:nvSpPr>
            <p:cNvPr id="6" name="Rectangle 5"/>
            <p:cNvSpPr/>
            <p:nvPr/>
          </p:nvSpPr>
          <p:spPr>
            <a:xfrm>
              <a:off x="1843198" y="74666"/>
              <a:ext cx="6790843" cy="2445363"/>
            </a:xfrm>
            <a:prstGeom prst="rect">
              <a:avLst/>
            </a:prstGeom>
            <a:noFill/>
            <a:effectLst/>
          </p:spPr>
          <p:txBody>
            <a:bodyPr anchor="ctr">
              <a:spAutoFit/>
            </a:bodyPr>
            <a:lstStyle/>
            <a:p>
              <a:pPr algn="ctr">
                <a:defRPr/>
              </a:pPr>
              <a:r>
                <a:rPr lang="en-US" sz="15300" kern="500" dirty="0">
                  <a:ln w="3175">
                    <a:solidFill>
                      <a:schemeClr val="bg2"/>
                    </a:solidFill>
                    <a:prstDash val="solid"/>
                    <a:miter lim="800000"/>
                  </a:ln>
                  <a:noFill/>
                  <a:cs typeface="Times New Roman" pitchFamily="18" charset="0"/>
                </a:rPr>
                <a:t>I D H R</a:t>
              </a:r>
            </a:p>
          </p:txBody>
        </p:sp>
        <p:pic>
          <p:nvPicPr>
            <p:cNvPr id="7"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6988" y="992593"/>
              <a:ext cx="3790243" cy="72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7"/>
          <p:cNvSpPr/>
          <p:nvPr/>
        </p:nvSpPr>
        <p:spPr>
          <a:xfrm>
            <a:off x="1295400" y="914400"/>
            <a:ext cx="6934200" cy="2209800"/>
          </a:xfrm>
          <a:prstGeom prst="rect">
            <a:avLst/>
          </a:prstGeom>
          <a:solidFill>
            <a:srgbClr val="BFDEF4"/>
          </a:solidFill>
          <a:ln>
            <a:solidFill>
              <a:srgbClr val="C198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3"/>
          <p:cNvGrpSpPr>
            <a:grpSpLocks/>
          </p:cNvGrpSpPr>
          <p:nvPr/>
        </p:nvGrpSpPr>
        <p:grpSpPr bwMode="auto">
          <a:xfrm>
            <a:off x="1066800" y="795337"/>
            <a:ext cx="7045325" cy="2447925"/>
            <a:chOff x="1769750" y="107968"/>
            <a:chExt cx="6790843" cy="2445363"/>
          </a:xfrm>
        </p:grpSpPr>
        <p:sp>
          <p:nvSpPr>
            <p:cNvPr id="10" name="Rectangle 9"/>
            <p:cNvSpPr/>
            <p:nvPr/>
          </p:nvSpPr>
          <p:spPr>
            <a:xfrm>
              <a:off x="1769750" y="107968"/>
              <a:ext cx="6790843" cy="2445363"/>
            </a:xfrm>
            <a:prstGeom prst="rect">
              <a:avLst/>
            </a:prstGeom>
            <a:noFill/>
            <a:effectLst/>
          </p:spPr>
          <p:txBody>
            <a:bodyPr anchor="ctr">
              <a:spAutoFit/>
            </a:bodyPr>
            <a:lstStyle/>
            <a:p>
              <a:pPr algn="ctr">
                <a:defRPr/>
              </a:pPr>
              <a:r>
                <a:rPr lang="en-US" sz="15300" kern="500" dirty="0">
                  <a:ln w="3175">
                    <a:solidFill>
                      <a:schemeClr val="bg2"/>
                    </a:solidFill>
                    <a:prstDash val="solid"/>
                    <a:miter lim="800000"/>
                  </a:ln>
                  <a:noFill/>
                  <a:cs typeface="Times New Roman" pitchFamily="18" charset="0"/>
                </a:rPr>
                <a:t>I D H R</a:t>
              </a:r>
            </a:p>
          </p:txBody>
        </p:sp>
        <p:pic>
          <p:nvPicPr>
            <p:cNvPr id="11" name="Picture 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6988" y="992593"/>
              <a:ext cx="3790243" cy="72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TextBox 11"/>
          <p:cNvSpPr txBox="1"/>
          <p:nvPr/>
        </p:nvSpPr>
        <p:spPr>
          <a:xfrm>
            <a:off x="1606483" y="4043089"/>
            <a:ext cx="6019800" cy="1323439"/>
          </a:xfrm>
          <a:prstGeom prst="rect">
            <a:avLst/>
          </a:prstGeom>
          <a:noFill/>
        </p:spPr>
        <p:txBody>
          <a:bodyPr wrap="square" rtlCol="0">
            <a:spAutoFit/>
          </a:bodyPr>
          <a:lstStyle/>
          <a:p>
            <a:pPr algn="ctr"/>
            <a:r>
              <a:rPr lang="en-US" sz="2000" dirty="0" smtClean="0"/>
              <a:t>Presentation for Landlord/Property Manager EXPO</a:t>
            </a:r>
          </a:p>
          <a:p>
            <a:pPr algn="ctr"/>
            <a:r>
              <a:rPr lang="en-US" sz="2000" dirty="0" smtClean="0"/>
              <a:t>Mount Prospect Village Hall</a:t>
            </a:r>
          </a:p>
          <a:p>
            <a:pPr algn="ctr"/>
            <a:r>
              <a:rPr lang="en-US" sz="2000" dirty="0" smtClean="0"/>
              <a:t>March 23, 2013</a:t>
            </a:r>
          </a:p>
          <a:p>
            <a:pPr algn="ctr"/>
            <a:r>
              <a:rPr lang="en-US" sz="2000" dirty="0" smtClean="0"/>
              <a:t>Marian </a:t>
            </a:r>
            <a:r>
              <a:rPr lang="en-US" sz="2000" dirty="0" err="1" smtClean="0"/>
              <a:t>Honel</a:t>
            </a:r>
            <a:endParaRPr lang="en-US" sz="2000" dirty="0"/>
          </a:p>
        </p:txBody>
      </p:sp>
    </p:spTree>
    <p:extLst>
      <p:ext uri="{BB962C8B-B14F-4D97-AF65-F5344CB8AC3E}">
        <p14:creationId xmlns:p14="http://schemas.microsoft.com/office/powerpoint/2010/main" val="20040605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19400" y="762000"/>
            <a:ext cx="3505200" cy="707886"/>
          </a:xfrm>
          <a:prstGeom prst="rect">
            <a:avLst/>
          </a:prstGeom>
          <a:noFill/>
        </p:spPr>
        <p:txBody>
          <a:bodyPr wrap="square" rtlCol="0">
            <a:spAutoFit/>
          </a:bodyPr>
          <a:lstStyle/>
          <a:p>
            <a:r>
              <a:rPr lang="en-US" sz="4000" dirty="0" smtClean="0">
                <a:solidFill>
                  <a:srgbClr val="C19859"/>
                </a:solidFill>
              </a:rPr>
              <a:t>DISCLAIMER:</a:t>
            </a:r>
            <a:endParaRPr lang="en-US" sz="4000" dirty="0">
              <a:solidFill>
                <a:srgbClr val="C19859"/>
              </a:solidFill>
            </a:endParaRPr>
          </a:p>
        </p:txBody>
      </p:sp>
      <p:sp>
        <p:nvSpPr>
          <p:cNvPr id="6" name="TextBox 5"/>
          <p:cNvSpPr txBox="1"/>
          <p:nvPr/>
        </p:nvSpPr>
        <p:spPr>
          <a:xfrm>
            <a:off x="1447800" y="1981200"/>
            <a:ext cx="65532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This presentation is intended for educational and informational purposes only. Nothing contained in this presentation should be considered as the rendering of legal advice either generally or in connection with any specific issue or case.</a:t>
            </a:r>
          </a:p>
          <a:p>
            <a:pPr marL="285750" indent="-285750">
              <a:buFont typeface="Arial" panose="020B0604020202020204" pitchFamily="34" charset="0"/>
              <a:buChar char="•"/>
            </a:pPr>
            <a:r>
              <a:rPr lang="en-US" sz="2400" dirty="0" smtClean="0"/>
              <a:t>You should always consult with an attorney for legal advice as to any specific issue or case. </a:t>
            </a:r>
            <a:endParaRPr lang="en-US" sz="2400" dirty="0"/>
          </a:p>
        </p:txBody>
      </p:sp>
    </p:spTree>
    <p:extLst>
      <p:ext uri="{BB962C8B-B14F-4D97-AF65-F5344CB8AC3E}">
        <p14:creationId xmlns:p14="http://schemas.microsoft.com/office/powerpoint/2010/main" val="17517050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7400" y="685800"/>
            <a:ext cx="5181600" cy="707886"/>
          </a:xfrm>
          <a:prstGeom prst="rect">
            <a:avLst/>
          </a:prstGeom>
          <a:noFill/>
        </p:spPr>
        <p:txBody>
          <a:bodyPr wrap="square" rtlCol="0">
            <a:spAutoFit/>
          </a:bodyPr>
          <a:lstStyle/>
          <a:p>
            <a:r>
              <a:rPr lang="en-US" sz="4000" dirty="0" smtClean="0">
                <a:solidFill>
                  <a:srgbClr val="C19859"/>
                </a:solidFill>
              </a:rPr>
              <a:t>What is Fair Housing?</a:t>
            </a:r>
            <a:endParaRPr lang="en-US" sz="4000" dirty="0">
              <a:solidFill>
                <a:srgbClr val="C19859"/>
              </a:solidFill>
            </a:endParaRPr>
          </a:p>
        </p:txBody>
      </p:sp>
      <p:sp>
        <p:nvSpPr>
          <p:cNvPr id="3" name="TextBox 2"/>
          <p:cNvSpPr txBox="1"/>
          <p:nvPr/>
        </p:nvSpPr>
        <p:spPr>
          <a:xfrm>
            <a:off x="1219200" y="1905000"/>
            <a:ext cx="6553200" cy="2677656"/>
          </a:xfrm>
          <a:prstGeom prst="rect">
            <a:avLst/>
          </a:prstGeom>
          <a:noFill/>
        </p:spPr>
        <p:txBody>
          <a:bodyPr wrap="square" rtlCol="0">
            <a:spAutoFit/>
          </a:bodyPr>
          <a:lstStyle/>
          <a:p>
            <a:r>
              <a:rPr lang="en-US" sz="2400" dirty="0" smtClean="0"/>
              <a:t>The right for all people to live wherever they choose, to have access to housing (seek, purchase, sell, lease or rent) and enjoy the full use of their homes without unlawful discrimination, interference, coercion, threats, or intimidation by owners, landlords or real estate agents or any other persons. </a:t>
            </a:r>
            <a:endParaRPr lang="en-US" sz="2400" dirty="0"/>
          </a:p>
        </p:txBody>
      </p:sp>
      <p:pic>
        <p:nvPicPr>
          <p:cNvPr id="4" name="Picture 3" descr="Housing.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2" y="4582656"/>
            <a:ext cx="1963738"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44058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533400"/>
            <a:ext cx="6096000" cy="707886"/>
          </a:xfrm>
          <a:prstGeom prst="rect">
            <a:avLst/>
          </a:prstGeom>
          <a:noFill/>
        </p:spPr>
        <p:txBody>
          <a:bodyPr wrap="square" rtlCol="0">
            <a:spAutoFit/>
          </a:bodyPr>
          <a:lstStyle/>
          <a:p>
            <a:r>
              <a:rPr lang="en-US" sz="4000" dirty="0" smtClean="0">
                <a:solidFill>
                  <a:srgbClr val="C19859"/>
                </a:solidFill>
              </a:rPr>
              <a:t>Federal Fair Housing Law</a:t>
            </a:r>
            <a:endParaRPr lang="en-US" sz="4000" dirty="0">
              <a:solidFill>
                <a:srgbClr val="C19859"/>
              </a:solidFill>
            </a:endParaRPr>
          </a:p>
        </p:txBody>
      </p:sp>
      <p:sp>
        <p:nvSpPr>
          <p:cNvPr id="3" name="Content Placeholder 2"/>
          <p:cNvSpPr txBox="1">
            <a:spLocks/>
          </p:cNvSpPr>
          <p:nvPr/>
        </p:nvSpPr>
        <p:spPr>
          <a:xfrm>
            <a:off x="1371600" y="1447800"/>
            <a:ext cx="56388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2" pitchFamily="18" charset="2"/>
              <a:buNone/>
              <a:defRPr/>
            </a:pPr>
            <a:r>
              <a:rPr lang="en-US" u="sng" smtClean="0">
                <a:cs typeface="Arial" charset="0"/>
              </a:rPr>
              <a:t>7 Protected Classes:</a:t>
            </a:r>
          </a:p>
          <a:p>
            <a:pPr>
              <a:buFont typeface="Wingdings" panose="05000000000000000000" pitchFamily="2" charset="2"/>
              <a:buChar char="q"/>
              <a:defRPr/>
            </a:pPr>
            <a:r>
              <a:rPr lang="en-US" smtClean="0">
                <a:cs typeface="Arial" charset="0"/>
              </a:rPr>
              <a:t>Race</a:t>
            </a:r>
          </a:p>
          <a:p>
            <a:pPr>
              <a:buFont typeface="Wingdings" panose="05000000000000000000" pitchFamily="2" charset="2"/>
              <a:buChar char="q"/>
              <a:defRPr/>
            </a:pPr>
            <a:r>
              <a:rPr lang="en-US" smtClean="0">
                <a:cs typeface="Arial" charset="0"/>
              </a:rPr>
              <a:t>Color</a:t>
            </a:r>
          </a:p>
          <a:p>
            <a:pPr>
              <a:buFont typeface="Wingdings" panose="05000000000000000000" pitchFamily="2" charset="2"/>
              <a:buChar char="q"/>
              <a:defRPr/>
            </a:pPr>
            <a:r>
              <a:rPr lang="en-US" smtClean="0">
                <a:cs typeface="Arial" charset="0"/>
              </a:rPr>
              <a:t>Religion</a:t>
            </a:r>
          </a:p>
          <a:p>
            <a:pPr>
              <a:buFont typeface="Wingdings" panose="05000000000000000000" pitchFamily="2" charset="2"/>
              <a:buChar char="q"/>
              <a:defRPr/>
            </a:pPr>
            <a:r>
              <a:rPr lang="en-US" smtClean="0">
                <a:cs typeface="Arial" charset="0"/>
              </a:rPr>
              <a:t>National Origin</a:t>
            </a:r>
          </a:p>
          <a:p>
            <a:pPr>
              <a:buFont typeface="Wingdings" panose="05000000000000000000" pitchFamily="2" charset="2"/>
              <a:buChar char="q"/>
              <a:defRPr/>
            </a:pPr>
            <a:r>
              <a:rPr lang="en-US" smtClean="0">
                <a:cs typeface="Arial" charset="0"/>
              </a:rPr>
              <a:t>Sex (incl. sexual harassment)</a:t>
            </a:r>
          </a:p>
          <a:p>
            <a:pPr>
              <a:buFont typeface="Wingdings" panose="05000000000000000000" pitchFamily="2" charset="2"/>
              <a:buChar char="q"/>
              <a:defRPr/>
            </a:pPr>
            <a:r>
              <a:rPr lang="en-US" smtClean="0">
                <a:cs typeface="Arial" charset="0"/>
              </a:rPr>
              <a:t>Disability (mental and physical)</a:t>
            </a:r>
          </a:p>
          <a:p>
            <a:pPr>
              <a:buFont typeface="Wingdings" panose="05000000000000000000" pitchFamily="2" charset="2"/>
              <a:buChar char="q"/>
              <a:defRPr/>
            </a:pPr>
            <a:r>
              <a:rPr lang="en-US" smtClean="0">
                <a:cs typeface="Arial" charset="0"/>
              </a:rPr>
              <a:t>Familial Status</a:t>
            </a:r>
          </a:p>
          <a:p>
            <a:pPr>
              <a:buFont typeface="Wingdings" panose="05000000000000000000" pitchFamily="2" charset="2"/>
              <a:buChar char="q"/>
              <a:defRPr/>
            </a:pPr>
            <a:endParaRPr lang="en-US" sz="3200" smtClean="0"/>
          </a:p>
          <a:p>
            <a:pPr>
              <a:buFont typeface="Wingdings" panose="05000000000000000000" pitchFamily="2" charset="2"/>
              <a:buChar char="q"/>
              <a:defRPr/>
            </a:pPr>
            <a:endParaRPr lang="en-US" sz="3200" smtClean="0"/>
          </a:p>
          <a:p>
            <a:pPr>
              <a:buFont typeface="Wingdings" panose="05000000000000000000" pitchFamily="2" charset="2"/>
              <a:buChar char="q"/>
              <a:defRPr/>
            </a:pPr>
            <a:endParaRPr lang="en-US" sz="3200" smtClean="0"/>
          </a:p>
          <a:p>
            <a:pPr>
              <a:defRPr/>
            </a:pPr>
            <a:endParaRPr lang="en-US" dirty="0" smtClean="0"/>
          </a:p>
        </p:txBody>
      </p:sp>
      <p:grpSp>
        <p:nvGrpSpPr>
          <p:cNvPr id="4" name="Group 5"/>
          <p:cNvGrpSpPr>
            <a:grpSpLocks/>
          </p:cNvGrpSpPr>
          <p:nvPr/>
        </p:nvGrpSpPr>
        <p:grpSpPr bwMode="auto">
          <a:xfrm>
            <a:off x="4191000" y="1487214"/>
            <a:ext cx="3727450" cy="2209800"/>
            <a:chOff x="685800" y="3352800"/>
            <a:chExt cx="4572000" cy="3115393"/>
          </a:xfrm>
        </p:grpSpPr>
        <p:pic>
          <p:nvPicPr>
            <p:cNvPr id="5" name="Picture 6" descr="usa.jpg"/>
            <p:cNvPicPr>
              <a:picLocks noChangeAspect="1"/>
            </p:cNvPicPr>
            <p:nvPr/>
          </p:nvPicPr>
          <p:blipFill>
            <a:blip r:embed="rId2">
              <a:extLst>
                <a:ext uri="{28A0092B-C50C-407E-A947-70E740481C1C}">
                  <a14:useLocalDpi xmlns:a14="http://schemas.microsoft.com/office/drawing/2010/main" val="0"/>
                </a:ext>
              </a:extLst>
            </a:blip>
            <a:srcRect t="9393" b="6064"/>
            <a:stretch>
              <a:fillRect/>
            </a:stretch>
          </p:blipFill>
          <p:spPr bwMode="auto">
            <a:xfrm>
              <a:off x="685800" y="3352800"/>
              <a:ext cx="4572000" cy="3115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us flag.jpg"/>
            <p:cNvPicPr>
              <a:picLocks noChangeAspect="1"/>
            </p:cNvPicPr>
            <p:nvPr/>
          </p:nvPicPr>
          <p:blipFill>
            <a:blip r:embed="rId3">
              <a:extLst>
                <a:ext uri="{28A0092B-C50C-407E-A947-70E740481C1C}">
                  <a14:useLocalDpi xmlns:a14="http://schemas.microsoft.com/office/drawing/2010/main" val="0"/>
                </a:ext>
              </a:extLst>
            </a:blip>
            <a:srcRect l="8397" t="24426" r="9160" b="23663"/>
            <a:stretch>
              <a:fillRect/>
            </a:stretch>
          </p:blipFill>
          <p:spPr bwMode="auto">
            <a:xfrm>
              <a:off x="1600200" y="4038600"/>
              <a:ext cx="2057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69145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C19859"/>
                </a:solidFill>
              </a:rPr>
              <a:t>Other Towns Doing Crime Free</a:t>
            </a:r>
            <a:endParaRPr lang="en-US" dirty="0">
              <a:solidFill>
                <a:srgbClr val="C19859"/>
              </a:solidFill>
            </a:endParaRPr>
          </a:p>
        </p:txBody>
      </p:sp>
      <p:sp>
        <p:nvSpPr>
          <p:cNvPr id="3" name="Content Placeholder 2"/>
          <p:cNvSpPr>
            <a:spLocks noGrp="1"/>
          </p:cNvSpPr>
          <p:nvPr>
            <p:ph sz="half" idx="1"/>
          </p:nvPr>
        </p:nvSpPr>
        <p:spPr>
          <a:xfrm>
            <a:off x="1965406" y="1600200"/>
            <a:ext cx="2855547" cy="5105400"/>
          </a:xfrm>
        </p:spPr>
        <p:txBody>
          <a:bodyPr>
            <a:normAutofit fontScale="70000" lnSpcReduction="20000"/>
          </a:bodyPr>
          <a:lstStyle/>
          <a:p>
            <a:r>
              <a:rPr lang="en-US" dirty="0" smtClean="0"/>
              <a:t>Collinsville</a:t>
            </a:r>
          </a:p>
          <a:p>
            <a:r>
              <a:rPr lang="en-US" dirty="0" smtClean="0"/>
              <a:t>Fairview Heights</a:t>
            </a:r>
          </a:p>
          <a:p>
            <a:r>
              <a:rPr lang="en-US" dirty="0" smtClean="0"/>
              <a:t>Granite City</a:t>
            </a:r>
          </a:p>
          <a:p>
            <a:r>
              <a:rPr lang="en-US" dirty="0" smtClean="0"/>
              <a:t>Belleville</a:t>
            </a:r>
          </a:p>
          <a:p>
            <a:r>
              <a:rPr lang="en-US" dirty="0" smtClean="0"/>
              <a:t>O’Fallon</a:t>
            </a:r>
          </a:p>
          <a:p>
            <a:r>
              <a:rPr lang="en-US" dirty="0" smtClean="0"/>
              <a:t>Swansea</a:t>
            </a:r>
          </a:p>
          <a:p>
            <a:r>
              <a:rPr lang="en-US" dirty="0" smtClean="0"/>
              <a:t>Schaumburg</a:t>
            </a:r>
          </a:p>
          <a:p>
            <a:r>
              <a:rPr lang="en-US" dirty="0" smtClean="0"/>
              <a:t>Mount Prospect</a:t>
            </a:r>
          </a:p>
          <a:p>
            <a:r>
              <a:rPr lang="en-US" dirty="0" smtClean="0"/>
              <a:t>Wheeling</a:t>
            </a:r>
          </a:p>
          <a:p>
            <a:r>
              <a:rPr lang="en-US" dirty="0" smtClean="0"/>
              <a:t>Des Plaines</a:t>
            </a:r>
          </a:p>
          <a:p>
            <a:r>
              <a:rPr lang="en-US" dirty="0" smtClean="0"/>
              <a:t>Rosemont</a:t>
            </a:r>
          </a:p>
          <a:p>
            <a:r>
              <a:rPr lang="en-US" dirty="0" smtClean="0"/>
              <a:t>Oak Forest</a:t>
            </a:r>
          </a:p>
          <a:p>
            <a:r>
              <a:rPr lang="en-US" dirty="0" smtClean="0"/>
              <a:t>Alsip</a:t>
            </a:r>
          </a:p>
          <a:p>
            <a:r>
              <a:rPr lang="en-US" dirty="0" smtClean="0"/>
              <a:t>Addison</a:t>
            </a:r>
            <a:endParaRPr lang="en-US" dirty="0"/>
          </a:p>
        </p:txBody>
      </p:sp>
      <p:sp>
        <p:nvSpPr>
          <p:cNvPr id="4" name="Content Placeholder 3"/>
          <p:cNvSpPr>
            <a:spLocks noGrp="1"/>
          </p:cNvSpPr>
          <p:nvPr>
            <p:ph sz="half" idx="2"/>
          </p:nvPr>
        </p:nvSpPr>
        <p:spPr>
          <a:xfrm>
            <a:off x="4984679" y="1600200"/>
            <a:ext cx="2859527" cy="5257800"/>
          </a:xfrm>
        </p:spPr>
        <p:txBody>
          <a:bodyPr>
            <a:normAutofit fontScale="70000" lnSpcReduction="20000"/>
          </a:bodyPr>
          <a:lstStyle/>
          <a:p>
            <a:r>
              <a:rPr lang="en-US" dirty="0" err="1" smtClean="0"/>
              <a:t>Hazelcrest</a:t>
            </a:r>
            <a:endParaRPr lang="en-US" dirty="0" smtClean="0"/>
          </a:p>
          <a:p>
            <a:r>
              <a:rPr lang="en-US" dirty="0" smtClean="0"/>
              <a:t>Glendale Heights</a:t>
            </a:r>
          </a:p>
          <a:p>
            <a:r>
              <a:rPr lang="en-US" dirty="0" smtClean="0"/>
              <a:t>Tinley Park</a:t>
            </a:r>
          </a:p>
          <a:p>
            <a:r>
              <a:rPr lang="en-US" dirty="0" smtClean="0"/>
              <a:t>Park Forest</a:t>
            </a:r>
          </a:p>
          <a:p>
            <a:r>
              <a:rPr lang="en-US" dirty="0" smtClean="0"/>
              <a:t>Carpentersville</a:t>
            </a:r>
          </a:p>
          <a:p>
            <a:r>
              <a:rPr lang="en-US" dirty="0" smtClean="0"/>
              <a:t>Riverdale</a:t>
            </a:r>
          </a:p>
          <a:p>
            <a:r>
              <a:rPr lang="en-US" dirty="0" smtClean="0"/>
              <a:t>Elgin</a:t>
            </a:r>
          </a:p>
          <a:p>
            <a:r>
              <a:rPr lang="en-US" dirty="0" smtClean="0"/>
              <a:t>Naperville</a:t>
            </a:r>
          </a:p>
          <a:p>
            <a:r>
              <a:rPr lang="en-US" dirty="0" smtClean="0"/>
              <a:t>Chicago Heights</a:t>
            </a:r>
          </a:p>
          <a:p>
            <a:r>
              <a:rPr lang="en-US" dirty="0" smtClean="0"/>
              <a:t>Forest Park</a:t>
            </a:r>
          </a:p>
          <a:p>
            <a:r>
              <a:rPr lang="en-US" dirty="0" smtClean="0"/>
              <a:t>Rockford</a:t>
            </a:r>
          </a:p>
          <a:p>
            <a:r>
              <a:rPr lang="en-US" dirty="0" smtClean="0"/>
              <a:t>Homewood</a:t>
            </a:r>
          </a:p>
          <a:p>
            <a:r>
              <a:rPr lang="en-US" dirty="0" smtClean="0"/>
              <a:t>Aurora</a:t>
            </a:r>
          </a:p>
          <a:p>
            <a:endParaRPr lang="en-US" dirty="0"/>
          </a:p>
        </p:txBody>
      </p:sp>
    </p:spTree>
    <p:extLst>
      <p:ext uri="{BB962C8B-B14F-4D97-AF65-F5344CB8AC3E}">
        <p14:creationId xmlns:p14="http://schemas.microsoft.com/office/powerpoint/2010/main" val="7673593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533400"/>
            <a:ext cx="5562600" cy="707886"/>
          </a:xfrm>
          <a:prstGeom prst="rect">
            <a:avLst/>
          </a:prstGeom>
          <a:noFill/>
        </p:spPr>
        <p:txBody>
          <a:bodyPr wrap="square" rtlCol="0">
            <a:spAutoFit/>
          </a:bodyPr>
          <a:lstStyle/>
          <a:p>
            <a:r>
              <a:rPr lang="en-US" sz="4000" dirty="0" smtClean="0">
                <a:solidFill>
                  <a:srgbClr val="C19859"/>
                </a:solidFill>
              </a:rPr>
              <a:t>State Fair Housing Law</a:t>
            </a:r>
            <a:endParaRPr lang="en-US" sz="4000" dirty="0">
              <a:solidFill>
                <a:srgbClr val="C19859"/>
              </a:solidFill>
            </a:endParaRPr>
          </a:p>
        </p:txBody>
      </p:sp>
      <p:sp>
        <p:nvSpPr>
          <p:cNvPr id="3" name="Rectangle 3"/>
          <p:cNvSpPr txBox="1">
            <a:spLocks noChangeArrowheads="1"/>
          </p:cNvSpPr>
          <p:nvPr/>
        </p:nvSpPr>
        <p:spPr>
          <a:xfrm>
            <a:off x="1066800" y="1217638"/>
            <a:ext cx="7410450" cy="4953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None/>
              <a:defRPr/>
            </a:pPr>
            <a:r>
              <a:rPr lang="en-US" sz="2400" u="sng" dirty="0" smtClean="0">
                <a:cs typeface="Arial" charset="0"/>
              </a:rPr>
              <a:t>7 Additional Protected Classes in Illinois:</a:t>
            </a:r>
          </a:p>
          <a:p>
            <a:pPr>
              <a:buFont typeface="Wingdings" panose="05000000000000000000" pitchFamily="2" charset="2"/>
              <a:buChar char="q"/>
              <a:defRPr/>
            </a:pPr>
            <a:r>
              <a:rPr lang="en-US" sz="2400" dirty="0" smtClean="0">
                <a:cs typeface="Arial" charset="0"/>
              </a:rPr>
              <a:t>Ancestry</a:t>
            </a:r>
          </a:p>
          <a:p>
            <a:pPr>
              <a:buFont typeface="Wingdings" panose="05000000000000000000" pitchFamily="2" charset="2"/>
              <a:buChar char="q"/>
              <a:defRPr/>
            </a:pPr>
            <a:r>
              <a:rPr lang="en-US" sz="2400" dirty="0" smtClean="0">
                <a:cs typeface="Arial" charset="0"/>
              </a:rPr>
              <a:t>Age (40 and over)</a:t>
            </a:r>
          </a:p>
          <a:p>
            <a:pPr>
              <a:buFont typeface="Wingdings" panose="05000000000000000000" pitchFamily="2" charset="2"/>
              <a:buChar char="q"/>
              <a:defRPr/>
            </a:pPr>
            <a:r>
              <a:rPr lang="en-US" sz="2400" dirty="0" smtClean="0">
                <a:cs typeface="Arial" charset="0"/>
              </a:rPr>
              <a:t>Marital status</a:t>
            </a:r>
          </a:p>
          <a:p>
            <a:pPr>
              <a:buFont typeface="Wingdings" panose="05000000000000000000" pitchFamily="2" charset="2"/>
              <a:buChar char="q"/>
              <a:defRPr/>
            </a:pPr>
            <a:r>
              <a:rPr lang="en-US" sz="2400" dirty="0" smtClean="0">
                <a:cs typeface="Arial" charset="0"/>
              </a:rPr>
              <a:t>Military status</a:t>
            </a:r>
          </a:p>
          <a:p>
            <a:pPr>
              <a:buFont typeface="Wingdings" panose="05000000000000000000" pitchFamily="2" charset="2"/>
              <a:buChar char="q"/>
              <a:defRPr/>
            </a:pPr>
            <a:r>
              <a:rPr lang="en-US" sz="2400" dirty="0" smtClean="0">
                <a:cs typeface="Arial" charset="0"/>
              </a:rPr>
              <a:t>Unfavorable discharge from military service</a:t>
            </a:r>
          </a:p>
          <a:p>
            <a:pPr>
              <a:buFont typeface="Wingdings" panose="05000000000000000000" pitchFamily="2" charset="2"/>
              <a:buChar char="q"/>
              <a:defRPr/>
            </a:pPr>
            <a:r>
              <a:rPr lang="en-US" sz="2400" dirty="0" smtClean="0">
                <a:cs typeface="Arial" charset="0"/>
              </a:rPr>
              <a:t>Sexual orientation (incl. gender identity)</a:t>
            </a:r>
          </a:p>
          <a:p>
            <a:pPr>
              <a:buFont typeface="Wingdings" panose="05000000000000000000" pitchFamily="2" charset="2"/>
              <a:buChar char="q"/>
              <a:defRPr/>
            </a:pPr>
            <a:r>
              <a:rPr lang="en-US" sz="2400" dirty="0" smtClean="0">
                <a:cs typeface="Arial" charset="0"/>
              </a:rPr>
              <a:t>Order of Protection Status</a:t>
            </a:r>
          </a:p>
        </p:txBody>
      </p:sp>
      <p:grpSp>
        <p:nvGrpSpPr>
          <p:cNvPr id="4" name="Group 3"/>
          <p:cNvGrpSpPr>
            <a:grpSpLocks/>
          </p:cNvGrpSpPr>
          <p:nvPr/>
        </p:nvGrpSpPr>
        <p:grpSpPr bwMode="auto">
          <a:xfrm>
            <a:off x="6096000" y="1676400"/>
            <a:ext cx="1882775" cy="2659063"/>
            <a:chOff x="5232400" y="3352800"/>
            <a:chExt cx="2291080" cy="3124200"/>
          </a:xfrm>
        </p:grpSpPr>
        <p:pic>
          <p:nvPicPr>
            <p:cNvPr id="7" name="Picture 6" descr="il_outline.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2400" y="3352800"/>
              <a:ext cx="229108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llinois seal.jpg"/>
            <p:cNvPicPr>
              <a:picLocks noChangeAspect="1"/>
            </p:cNvPicPr>
            <p:nvPr/>
          </p:nvPicPr>
          <p:blipFill>
            <a:blip r:embed="rId3" cstate="print"/>
            <a:srcRect l="18236" t="1948" r="20977" b="650"/>
            <a:stretch>
              <a:fillRect/>
            </a:stretch>
          </p:blipFill>
          <p:spPr>
            <a:xfrm>
              <a:off x="5867400" y="3962400"/>
              <a:ext cx="1219200" cy="1306286"/>
            </a:xfrm>
            <a:prstGeom prst="ellipse">
              <a:avLst/>
            </a:prstGeom>
          </p:spPr>
        </p:pic>
      </p:grpSp>
    </p:spTree>
    <p:extLst>
      <p:ext uri="{BB962C8B-B14F-4D97-AF65-F5344CB8AC3E}">
        <p14:creationId xmlns:p14="http://schemas.microsoft.com/office/powerpoint/2010/main" val="41553888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533400"/>
            <a:ext cx="3581400" cy="707886"/>
          </a:xfrm>
          <a:prstGeom prst="rect">
            <a:avLst/>
          </a:prstGeom>
          <a:noFill/>
        </p:spPr>
        <p:txBody>
          <a:bodyPr wrap="square" rtlCol="0">
            <a:spAutoFit/>
          </a:bodyPr>
          <a:lstStyle/>
          <a:p>
            <a:r>
              <a:rPr lang="en-US" sz="4000" dirty="0" smtClean="0">
                <a:solidFill>
                  <a:srgbClr val="C19859"/>
                </a:solidFill>
              </a:rPr>
              <a:t>Familial Status</a:t>
            </a:r>
            <a:endParaRPr lang="en-US" sz="4000" dirty="0">
              <a:solidFill>
                <a:srgbClr val="C19859"/>
              </a:solidFill>
            </a:endParaRPr>
          </a:p>
        </p:txBody>
      </p:sp>
      <p:sp>
        <p:nvSpPr>
          <p:cNvPr id="3" name="Rectangle 1027"/>
          <p:cNvSpPr txBox="1">
            <a:spLocks noChangeArrowheads="1"/>
          </p:cNvSpPr>
          <p:nvPr/>
        </p:nvSpPr>
        <p:spPr>
          <a:xfrm>
            <a:off x="1066800" y="1676400"/>
            <a:ext cx="6934200" cy="2209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SzPct val="95000"/>
              <a:buFont typeface="Wingdings" panose="05000000000000000000" pitchFamily="2" charset="2"/>
              <a:buChar char="q"/>
              <a:defRPr/>
            </a:pPr>
            <a:r>
              <a:rPr lang="en-US" dirty="0" smtClean="0">
                <a:cs typeface="Arial" charset="0"/>
              </a:rPr>
              <a:t>  </a:t>
            </a:r>
            <a:r>
              <a:rPr lang="en-US" sz="2400" dirty="0" smtClean="0">
                <a:cs typeface="Arial" charset="0"/>
              </a:rPr>
              <a:t>Families with children under age 18</a:t>
            </a:r>
          </a:p>
          <a:p>
            <a:pPr>
              <a:buSzPct val="95000"/>
              <a:buFont typeface="Wingdings" panose="05000000000000000000" pitchFamily="2" charset="2"/>
              <a:buChar char="q"/>
              <a:defRPr/>
            </a:pPr>
            <a:r>
              <a:rPr lang="en-US" sz="2400" dirty="0" smtClean="0">
                <a:cs typeface="Arial" charset="0"/>
              </a:rPr>
              <a:t>  Women who are pregnant</a:t>
            </a:r>
          </a:p>
          <a:p>
            <a:pPr>
              <a:buSzPct val="95000"/>
              <a:buFont typeface="Wingdings" panose="05000000000000000000" pitchFamily="2" charset="2"/>
              <a:buChar char="q"/>
              <a:defRPr/>
            </a:pPr>
            <a:r>
              <a:rPr lang="en-US" sz="2400" dirty="0" smtClean="0">
                <a:cs typeface="Arial" charset="0"/>
              </a:rPr>
              <a:t>  Persons in the process of adopting children or obtaining legal custody of minors</a:t>
            </a:r>
            <a:endParaRPr lang="es-MX" sz="2400" dirty="0" smtClean="0">
              <a:cs typeface="Arial" charset="0"/>
            </a:endParaRPr>
          </a:p>
        </p:txBody>
      </p:sp>
      <p:pic>
        <p:nvPicPr>
          <p:cNvPr id="4" name="Picture 1028" descr="j03317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71800" y="4038600"/>
            <a:ext cx="2732088" cy="2478088"/>
          </a:xfrm>
          <a:prstGeom prst="rect">
            <a:avLst/>
          </a:prstGeom>
        </p:spPr>
      </p:pic>
    </p:spTree>
    <p:extLst>
      <p:ext uri="{BB962C8B-B14F-4D97-AF65-F5344CB8AC3E}">
        <p14:creationId xmlns:p14="http://schemas.microsoft.com/office/powerpoint/2010/main" val="24933777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533400"/>
            <a:ext cx="2362200" cy="707886"/>
          </a:xfrm>
          <a:prstGeom prst="rect">
            <a:avLst/>
          </a:prstGeom>
          <a:noFill/>
        </p:spPr>
        <p:txBody>
          <a:bodyPr wrap="square" rtlCol="0">
            <a:spAutoFit/>
          </a:bodyPr>
          <a:lstStyle/>
          <a:p>
            <a:r>
              <a:rPr lang="en-US" sz="4000" dirty="0" smtClean="0">
                <a:solidFill>
                  <a:srgbClr val="C19859"/>
                </a:solidFill>
              </a:rPr>
              <a:t>Disability</a:t>
            </a:r>
            <a:endParaRPr lang="en-US" sz="4000" dirty="0">
              <a:solidFill>
                <a:srgbClr val="C19859"/>
              </a:solidFill>
            </a:endParaRPr>
          </a:p>
        </p:txBody>
      </p:sp>
      <p:sp>
        <p:nvSpPr>
          <p:cNvPr id="3" name="Rectangle 3"/>
          <p:cNvSpPr txBox="1">
            <a:spLocks noChangeArrowheads="1"/>
          </p:cNvSpPr>
          <p:nvPr/>
        </p:nvSpPr>
        <p:spPr>
          <a:xfrm>
            <a:off x="1066800" y="1981200"/>
            <a:ext cx="7162800" cy="42672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An impairment that substantially limits a major life activity (federal definition)</a:t>
            </a:r>
          </a:p>
          <a:p>
            <a:pPr>
              <a:buFont typeface="Wingdings" panose="05000000000000000000" pitchFamily="2" charset="2"/>
              <a:buChar char="q"/>
              <a:defRPr/>
            </a:pPr>
            <a:r>
              <a:rPr lang="en-US" sz="2400" dirty="0" smtClean="0">
                <a:cs typeface="Arial" charset="0"/>
              </a:rPr>
              <a:t>Determinable physical or mental characteristic which may result from disease, injury, congenital condition of birth or functional disorder which is unrelated to the person’s ability to acquire, rent or maintain a housing accommodation (Illinois Human Rights Act)</a:t>
            </a:r>
          </a:p>
        </p:txBody>
      </p:sp>
      <p:pic>
        <p:nvPicPr>
          <p:cNvPr id="4" name="Picture 5" descr="http://t0.gstatic.com/images?q=tbn:ANd9GcTP4q1ijD8k5BwoisOfPVE75OHJfWQsacb52nKl7TCMrye44gT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57200"/>
            <a:ext cx="1385888"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351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609600"/>
            <a:ext cx="4495800" cy="707886"/>
          </a:xfrm>
          <a:prstGeom prst="rect">
            <a:avLst/>
          </a:prstGeom>
          <a:noFill/>
        </p:spPr>
        <p:txBody>
          <a:bodyPr wrap="square" rtlCol="0">
            <a:spAutoFit/>
          </a:bodyPr>
          <a:lstStyle/>
          <a:p>
            <a:r>
              <a:rPr lang="en-US" sz="4000" dirty="0" smtClean="0">
                <a:solidFill>
                  <a:srgbClr val="C19859"/>
                </a:solidFill>
              </a:rPr>
              <a:t>Sexual Orientation</a:t>
            </a:r>
            <a:endParaRPr lang="en-US" sz="4000" dirty="0">
              <a:solidFill>
                <a:srgbClr val="C19859"/>
              </a:solidFill>
            </a:endParaRPr>
          </a:p>
        </p:txBody>
      </p:sp>
      <p:sp>
        <p:nvSpPr>
          <p:cNvPr id="3" name="Rectangle 3"/>
          <p:cNvSpPr txBox="1">
            <a:spLocks noChangeArrowheads="1"/>
          </p:cNvSpPr>
          <p:nvPr/>
        </p:nvSpPr>
        <p:spPr>
          <a:xfrm>
            <a:off x="952500" y="1828800"/>
            <a:ext cx="7315200" cy="2895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Sexual Orientation - actual or perceived heterosexuality, homosexuality, bisexuality, or gender-related identity, whether or not traditionally associated with the person's designated sex at birth</a:t>
            </a:r>
          </a:p>
        </p:txBody>
      </p:sp>
      <p:pic>
        <p:nvPicPr>
          <p:cNvPr id="4" name="Picture 7" descr="C and AA coupl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4495800"/>
            <a:ext cx="26098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428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533400"/>
            <a:ext cx="6248400" cy="707886"/>
          </a:xfrm>
          <a:prstGeom prst="rect">
            <a:avLst/>
          </a:prstGeom>
          <a:noFill/>
        </p:spPr>
        <p:txBody>
          <a:bodyPr wrap="square" rtlCol="0">
            <a:spAutoFit/>
          </a:bodyPr>
          <a:lstStyle/>
          <a:p>
            <a:r>
              <a:rPr lang="en-US" sz="4000" dirty="0" smtClean="0">
                <a:solidFill>
                  <a:srgbClr val="C19859"/>
                </a:solidFill>
              </a:rPr>
              <a:t>Order of Protection Status</a:t>
            </a:r>
            <a:endParaRPr lang="en-US" sz="4000" dirty="0">
              <a:solidFill>
                <a:srgbClr val="C19859"/>
              </a:solidFill>
            </a:endParaRPr>
          </a:p>
        </p:txBody>
      </p:sp>
      <p:sp>
        <p:nvSpPr>
          <p:cNvPr id="3" name="Content Placeholder 5"/>
          <p:cNvSpPr txBox="1">
            <a:spLocks/>
          </p:cNvSpPr>
          <p:nvPr/>
        </p:nvSpPr>
        <p:spPr>
          <a:xfrm>
            <a:off x="1257300" y="1524000"/>
            <a:ext cx="67818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“A person's status as being a person protected under an order of protection issued pursuant to the Illinois Domestic Violence Act of 1986 or an order of protection issued by a court of another state.” </a:t>
            </a:r>
          </a:p>
          <a:p>
            <a:pPr algn="just">
              <a:spcBef>
                <a:spcPct val="0"/>
              </a:spcBef>
              <a:buFont typeface="Wingdings" panose="05000000000000000000" pitchFamily="2" charset="2"/>
              <a:buChar char="q"/>
              <a:defRPr/>
            </a:pPr>
            <a:r>
              <a:rPr lang="en-US" sz="2400" dirty="0" smtClean="0">
                <a:cs typeface="Arial" charset="0"/>
              </a:rPr>
              <a:t>Cannot be used as the basis for denying a rental application, evicting, etc.</a:t>
            </a:r>
          </a:p>
        </p:txBody>
      </p:sp>
    </p:spTree>
    <p:extLst>
      <p:ext uri="{BB962C8B-B14F-4D97-AF65-F5344CB8AC3E}">
        <p14:creationId xmlns:p14="http://schemas.microsoft.com/office/powerpoint/2010/main" val="29651153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457200"/>
            <a:ext cx="3810000" cy="707886"/>
          </a:xfrm>
          <a:prstGeom prst="rect">
            <a:avLst/>
          </a:prstGeom>
          <a:noFill/>
        </p:spPr>
        <p:txBody>
          <a:bodyPr wrap="square" rtlCol="0">
            <a:spAutoFit/>
          </a:bodyPr>
          <a:lstStyle/>
          <a:p>
            <a:r>
              <a:rPr lang="en-US" sz="4000" dirty="0" smtClean="0">
                <a:solidFill>
                  <a:srgbClr val="C19859"/>
                </a:solidFill>
              </a:rPr>
              <a:t>Also Covered:</a:t>
            </a:r>
            <a:endParaRPr lang="en-US" sz="4000" dirty="0">
              <a:solidFill>
                <a:srgbClr val="C19859"/>
              </a:solidFill>
            </a:endParaRPr>
          </a:p>
        </p:txBody>
      </p:sp>
      <p:sp>
        <p:nvSpPr>
          <p:cNvPr id="3" name="Content Placeholder 2"/>
          <p:cNvSpPr txBox="1">
            <a:spLocks/>
          </p:cNvSpPr>
          <p:nvPr/>
        </p:nvSpPr>
        <p:spPr>
          <a:xfrm>
            <a:off x="1104900" y="1447800"/>
            <a:ext cx="70866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b="1" dirty="0" smtClean="0">
                <a:cs typeface="Arial" charset="0"/>
              </a:rPr>
              <a:t>Association</a:t>
            </a:r>
            <a:r>
              <a:rPr lang="en-US" sz="2400" dirty="0" smtClean="0">
                <a:cs typeface="Arial" charset="0"/>
              </a:rPr>
              <a:t> – refers to persons associated with the tenant, such as children or friends</a:t>
            </a:r>
          </a:p>
          <a:p>
            <a:pPr>
              <a:buFont typeface="Wingdings" panose="05000000000000000000" pitchFamily="2" charset="2"/>
              <a:buChar char="q"/>
              <a:defRPr/>
            </a:pPr>
            <a:r>
              <a:rPr lang="en-US" sz="2400" b="1" dirty="0" smtClean="0">
                <a:cs typeface="Arial" charset="0"/>
              </a:rPr>
              <a:t>Retaliation</a:t>
            </a:r>
            <a:r>
              <a:rPr lang="en-US" sz="2400" dirty="0" smtClean="0">
                <a:cs typeface="Arial" charset="0"/>
              </a:rPr>
              <a:t> – differential treatment because a person complained of or reported discrimination</a:t>
            </a:r>
          </a:p>
          <a:p>
            <a:pPr>
              <a:buFont typeface="Wingdings" panose="05000000000000000000" pitchFamily="2" charset="2"/>
              <a:buChar char="q"/>
              <a:defRPr/>
            </a:pPr>
            <a:r>
              <a:rPr lang="en-US" sz="2400" b="1" dirty="0" smtClean="0">
                <a:cs typeface="Arial" charset="0"/>
              </a:rPr>
              <a:t>Intimidation</a:t>
            </a:r>
            <a:r>
              <a:rPr lang="en-US" sz="2400" dirty="0" smtClean="0">
                <a:cs typeface="Arial" charset="0"/>
              </a:rPr>
              <a:t> – harassment/other actions because of a protected class, related to enjoyment of a housing accommodation (neighbor to neighbor)</a:t>
            </a:r>
          </a:p>
          <a:p>
            <a:pPr>
              <a:buFont typeface="Wingdings" panose="05000000000000000000" pitchFamily="2" charset="2"/>
              <a:buChar char="q"/>
              <a:defRPr/>
            </a:pPr>
            <a:r>
              <a:rPr lang="en-US" sz="2400" b="1" dirty="0" smtClean="0">
                <a:cs typeface="Arial" charset="0"/>
              </a:rPr>
              <a:t>Coercion</a:t>
            </a:r>
            <a:r>
              <a:rPr lang="en-US" sz="2400" dirty="0" smtClean="0">
                <a:cs typeface="Arial" charset="0"/>
              </a:rPr>
              <a:t> – attempts to force someone to discriminate</a:t>
            </a:r>
          </a:p>
          <a:p>
            <a:pPr>
              <a:buFont typeface="Wingdings" panose="05000000000000000000" pitchFamily="2" charset="2"/>
              <a:buChar char="q"/>
              <a:defRPr/>
            </a:pPr>
            <a:endParaRPr lang="en-US" dirty="0" smtClean="0"/>
          </a:p>
          <a:p>
            <a:pPr>
              <a:buFont typeface="Wingdings" panose="05000000000000000000" pitchFamily="2" charset="2"/>
              <a:buChar char="q"/>
              <a:defRPr/>
            </a:pPr>
            <a:endParaRPr lang="en-US" dirty="0" smtClean="0"/>
          </a:p>
        </p:txBody>
      </p:sp>
    </p:spTree>
    <p:extLst>
      <p:ext uri="{BB962C8B-B14F-4D97-AF65-F5344CB8AC3E}">
        <p14:creationId xmlns:p14="http://schemas.microsoft.com/office/powerpoint/2010/main" val="108883206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457200"/>
            <a:ext cx="6019800" cy="707886"/>
          </a:xfrm>
          <a:prstGeom prst="rect">
            <a:avLst/>
          </a:prstGeom>
          <a:noFill/>
        </p:spPr>
        <p:txBody>
          <a:bodyPr wrap="square" rtlCol="0">
            <a:spAutoFit/>
          </a:bodyPr>
          <a:lstStyle/>
          <a:p>
            <a:r>
              <a:rPr lang="en-US" sz="4000" dirty="0" smtClean="0">
                <a:solidFill>
                  <a:srgbClr val="C19859"/>
                </a:solidFill>
              </a:rPr>
              <a:t>Other Fair Housing Laws</a:t>
            </a:r>
            <a:endParaRPr lang="en-US" sz="4000" dirty="0">
              <a:solidFill>
                <a:srgbClr val="C19859"/>
              </a:solidFill>
            </a:endParaRPr>
          </a:p>
        </p:txBody>
      </p:sp>
      <p:sp>
        <p:nvSpPr>
          <p:cNvPr id="3" name="Content Placeholder 2"/>
          <p:cNvSpPr txBox="1">
            <a:spLocks/>
          </p:cNvSpPr>
          <p:nvPr/>
        </p:nvSpPr>
        <p:spPr>
          <a:xfrm>
            <a:off x="1219200" y="1371601"/>
            <a:ext cx="6934200" cy="3733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Cook County housing ordinance also covers </a:t>
            </a:r>
          </a:p>
          <a:p>
            <a:pPr lvl="2">
              <a:buClr>
                <a:schemeClr val="accent1"/>
              </a:buClr>
              <a:defRPr/>
            </a:pPr>
            <a:r>
              <a:rPr lang="en-US" sz="2400" dirty="0" smtClean="0">
                <a:cs typeface="Arial" charset="0"/>
              </a:rPr>
              <a:t>Housing status (e.g., homeless)</a:t>
            </a:r>
          </a:p>
          <a:p>
            <a:pPr lvl="2">
              <a:buClr>
                <a:schemeClr val="accent1"/>
              </a:buClr>
              <a:defRPr/>
            </a:pPr>
            <a:r>
              <a:rPr lang="en-US" sz="2400" dirty="0" smtClean="0">
                <a:cs typeface="Arial" charset="0"/>
              </a:rPr>
              <a:t>Source of income (excl. housing choice vouchers)</a:t>
            </a:r>
          </a:p>
          <a:p>
            <a:pPr>
              <a:buFont typeface="Wingdings" panose="05000000000000000000" pitchFamily="2" charset="2"/>
              <a:buChar char="q"/>
              <a:defRPr/>
            </a:pPr>
            <a:r>
              <a:rPr lang="en-US" sz="2400" dirty="0" smtClean="0">
                <a:cs typeface="Arial" charset="0"/>
              </a:rPr>
              <a:t>Local ordinances may cover additional bases (e.g. City of Chicago includes housing choice vouchers)</a:t>
            </a:r>
          </a:p>
        </p:txBody>
      </p:sp>
      <p:pic>
        <p:nvPicPr>
          <p:cNvPr id="4" name="Picture 25" descr="http://t0.gstatic.com/images?q=tbn:ANd9GcT_I3gLkkKZdUU18jtQwnGK3zkYgxQD1lKFmf1mspIzFrBnezwBH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5078062"/>
            <a:ext cx="12573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3" descr="http://ethics.cookcountyclerk.com/images/cook_seal_BW.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5078062"/>
            <a:ext cx="12223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0401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33800" y="381000"/>
            <a:ext cx="1600200" cy="707886"/>
          </a:xfrm>
          <a:prstGeom prst="rect">
            <a:avLst/>
          </a:prstGeom>
          <a:noFill/>
        </p:spPr>
        <p:txBody>
          <a:bodyPr wrap="square" rtlCol="0">
            <a:spAutoFit/>
          </a:bodyPr>
          <a:lstStyle/>
          <a:p>
            <a:r>
              <a:rPr lang="en-US" sz="4000" dirty="0" smtClean="0">
                <a:solidFill>
                  <a:srgbClr val="C19859"/>
                </a:solidFill>
              </a:rPr>
              <a:t>Facts</a:t>
            </a:r>
            <a:endParaRPr lang="en-US" sz="4000" dirty="0">
              <a:solidFill>
                <a:srgbClr val="C19859"/>
              </a:solidFill>
            </a:endParaRPr>
          </a:p>
        </p:txBody>
      </p:sp>
      <p:sp>
        <p:nvSpPr>
          <p:cNvPr id="3" name="Content Placeholder 2"/>
          <p:cNvSpPr txBox="1">
            <a:spLocks/>
          </p:cNvSpPr>
          <p:nvPr/>
        </p:nvSpPr>
        <p:spPr>
          <a:xfrm>
            <a:off x="1295400" y="1983828"/>
            <a:ext cx="6477000" cy="4876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Nationwide, 10,000+ charges filed yearly</a:t>
            </a:r>
          </a:p>
          <a:p>
            <a:pPr>
              <a:buFont typeface="Wingdings" panose="05000000000000000000" pitchFamily="2" charset="2"/>
              <a:buChar char="q"/>
              <a:defRPr/>
            </a:pPr>
            <a:r>
              <a:rPr lang="en-US" sz="2400" dirty="0" smtClean="0">
                <a:cs typeface="Arial" charset="0"/>
              </a:rPr>
              <a:t>Most common allegation: discrimination in the terms and conditions of the sale or rental</a:t>
            </a:r>
          </a:p>
          <a:p>
            <a:pPr>
              <a:buFont typeface="Wingdings" panose="05000000000000000000" pitchFamily="2" charset="2"/>
              <a:buChar char="q"/>
              <a:defRPr/>
            </a:pPr>
            <a:r>
              <a:rPr lang="en-US" sz="2400" dirty="0" smtClean="0">
                <a:cs typeface="Arial" charset="0"/>
              </a:rPr>
              <a:t>An estimated 3.7 million incidents occur annually</a:t>
            </a:r>
          </a:p>
          <a:p>
            <a:pPr>
              <a:buFont typeface="Wingdings" panose="05000000000000000000" pitchFamily="2" charset="2"/>
              <a:buChar char="q"/>
              <a:defRPr/>
            </a:pPr>
            <a:r>
              <a:rPr lang="en-US" sz="2400" dirty="0" smtClean="0">
                <a:cs typeface="Arial" charset="0"/>
              </a:rPr>
              <a:t>Housing discrimination is perpetuated by other elements such as segregation, predatory lending, and gentrification</a:t>
            </a:r>
          </a:p>
        </p:txBody>
      </p:sp>
      <p:pic>
        <p:nvPicPr>
          <p:cNvPr id="4" name="Picture 5" descr="http://www.tarrantcounty.com/ehousing/lib/ehousing/Fair_Equal_Housing_Logo.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210451"/>
            <a:ext cx="1371575" cy="177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27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975" y="107098"/>
            <a:ext cx="6705600" cy="1323439"/>
          </a:xfrm>
          <a:prstGeom prst="rect">
            <a:avLst/>
          </a:prstGeom>
          <a:noFill/>
        </p:spPr>
        <p:txBody>
          <a:bodyPr wrap="square" rtlCol="0">
            <a:spAutoFit/>
          </a:bodyPr>
          <a:lstStyle/>
          <a:p>
            <a:pPr algn="ctr"/>
            <a:r>
              <a:rPr lang="en-US" sz="4000" dirty="0" smtClean="0">
                <a:solidFill>
                  <a:srgbClr val="C19859"/>
                </a:solidFill>
              </a:rPr>
              <a:t>Reported Housing Discrimination in Illinois</a:t>
            </a:r>
            <a:endParaRPr lang="en-US" sz="4000" dirty="0">
              <a:solidFill>
                <a:srgbClr val="C19859"/>
              </a:solidFill>
            </a:endParaRPr>
          </a:p>
        </p:txBody>
      </p:sp>
      <p:sp>
        <p:nvSpPr>
          <p:cNvPr id="3" name="Rectangle 3"/>
          <p:cNvSpPr txBox="1">
            <a:spLocks noChangeArrowheads="1"/>
          </p:cNvSpPr>
          <p:nvPr/>
        </p:nvSpPr>
        <p:spPr>
          <a:xfrm>
            <a:off x="838200" y="1704439"/>
            <a:ext cx="5486400" cy="4953000"/>
          </a:xfrm>
          <a:prstGeom prst="rect">
            <a:avLst/>
          </a:prstGeom>
          <a:noFill/>
          <a:ln>
            <a:noFill/>
          </a:ln>
        </p:spPr>
        <p:txBody>
          <a:bodyPr/>
          <a:lstStyle/>
          <a:p>
            <a:pPr marL="341313" indent="-341313" algn="ctr">
              <a:lnSpc>
                <a:spcPct val="90000"/>
              </a:lnSpc>
              <a:spcBef>
                <a:spcPts val="800"/>
              </a:spcBef>
              <a:buClr>
                <a:srgbClr val="000000"/>
              </a:buClr>
              <a:buSzPct val="100000"/>
              <a:buFont typeface="Wingdings" pitchFamily="2" charset="2"/>
              <a:buNone/>
              <a:defRPr/>
            </a:pPr>
            <a:r>
              <a:rPr lang="en-US" sz="2000" b="1" kern="0" dirty="0">
                <a:latin typeface="Arial" pitchFamily="34" charset="0"/>
                <a:cs typeface="Arial" pitchFamily="34" charset="0"/>
              </a:rPr>
              <a:t>IDHR Housing Division FY2012:</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Inquiries…………………….…1046</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Charges Filed……………..….. 313 </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Completed  Investigations…..  366</a:t>
            </a:r>
          </a:p>
          <a:p>
            <a:pPr marL="341313" indent="-341313" algn="ctr">
              <a:lnSpc>
                <a:spcPct val="90000"/>
              </a:lnSpc>
              <a:spcBef>
                <a:spcPts val="800"/>
              </a:spcBef>
              <a:buClr>
                <a:srgbClr val="000000"/>
              </a:buClr>
              <a:buSzPct val="100000"/>
              <a:buFont typeface="Wingdings" pitchFamily="2" charset="2"/>
              <a:buNone/>
              <a:defRPr/>
            </a:pPr>
            <a:endParaRPr lang="en-US" sz="2000" b="1" kern="0" dirty="0">
              <a:latin typeface="Arial" pitchFamily="34" charset="0"/>
              <a:cs typeface="Arial" pitchFamily="34" charset="0"/>
            </a:endParaRPr>
          </a:p>
          <a:p>
            <a:pPr marL="341313" indent="-341313" algn="ctr">
              <a:lnSpc>
                <a:spcPct val="90000"/>
              </a:lnSpc>
              <a:spcBef>
                <a:spcPts val="800"/>
              </a:spcBef>
              <a:buClr>
                <a:srgbClr val="000000"/>
              </a:buClr>
              <a:buSzPct val="100000"/>
              <a:buFont typeface="Wingdings" pitchFamily="2" charset="2"/>
              <a:buNone/>
              <a:defRPr/>
            </a:pPr>
            <a:r>
              <a:rPr lang="en-US" sz="2000" b="1" kern="0" dirty="0">
                <a:latin typeface="Arial" pitchFamily="34" charset="0"/>
                <a:cs typeface="Arial" pitchFamily="34" charset="0"/>
              </a:rPr>
              <a:t>Bases of Discrimination:</a:t>
            </a:r>
          </a:p>
          <a:p>
            <a:pPr marL="341313" indent="-341313" algn="ctr">
              <a:lnSpc>
                <a:spcPct val="90000"/>
              </a:lnSpc>
              <a:spcBef>
                <a:spcPts val="800"/>
              </a:spcBef>
              <a:buClr>
                <a:srgbClr val="000000"/>
              </a:buClr>
              <a:buSzPct val="100000"/>
              <a:defRPr/>
            </a:pPr>
            <a:r>
              <a:rPr lang="en-US" sz="2000" kern="0" dirty="0">
                <a:latin typeface="Arial" pitchFamily="34" charset="0"/>
                <a:cs typeface="Arial" pitchFamily="34" charset="0"/>
              </a:rPr>
              <a:t>Physical/Mental Disability ….…...    42%</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Race……………………….…....….   37%</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Familial  Status………………........   14%</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National Origin/Ancestry..…….......  13%</a:t>
            </a:r>
          </a:p>
          <a:p>
            <a:pPr marL="341313" indent="-341313" algn="ctr">
              <a:lnSpc>
                <a:spcPct val="90000"/>
              </a:lnSpc>
              <a:spcBef>
                <a:spcPts val="800"/>
              </a:spcBef>
              <a:buClr>
                <a:srgbClr val="000000"/>
              </a:buClr>
              <a:buSzPct val="100000"/>
              <a:defRPr/>
            </a:pPr>
            <a:r>
              <a:rPr lang="en-US" sz="2000" kern="0" dirty="0">
                <a:latin typeface="Arial" pitchFamily="34" charset="0"/>
                <a:cs typeface="Arial" pitchFamily="34" charset="0"/>
              </a:rPr>
              <a:t>Sex……………………..……………  10%</a:t>
            </a:r>
          </a:p>
          <a:p>
            <a:pPr marL="341313" indent="-341313" algn="ctr">
              <a:lnSpc>
                <a:spcPct val="90000"/>
              </a:lnSpc>
              <a:spcBef>
                <a:spcPts val="800"/>
              </a:spcBef>
              <a:buClr>
                <a:srgbClr val="000000"/>
              </a:buClr>
              <a:buSzPct val="100000"/>
              <a:buFont typeface="Wingdings" pitchFamily="2" charset="2"/>
              <a:buNone/>
              <a:defRPr/>
            </a:pPr>
            <a:r>
              <a:rPr lang="en-US" sz="2000" kern="0" dirty="0">
                <a:latin typeface="Arial" pitchFamily="34" charset="0"/>
                <a:cs typeface="Arial" pitchFamily="34" charset="0"/>
              </a:rPr>
              <a:t>Retaliation…………………….……..   6%</a:t>
            </a:r>
          </a:p>
          <a:p>
            <a:pPr marL="341313" indent="-341313" algn="ctr">
              <a:lnSpc>
                <a:spcPct val="90000"/>
              </a:lnSpc>
              <a:spcBef>
                <a:spcPts val="800"/>
              </a:spcBef>
              <a:buClr>
                <a:srgbClr val="000000"/>
              </a:buClr>
              <a:buSzPct val="100000"/>
              <a:defRPr/>
            </a:pPr>
            <a:r>
              <a:rPr lang="en-US" sz="2000" kern="0" dirty="0">
                <a:latin typeface="Arial" pitchFamily="34" charset="0"/>
                <a:cs typeface="Arial" pitchFamily="34" charset="0"/>
              </a:rPr>
              <a:t>Sexual Orientation/Gender Identity… 4%</a:t>
            </a:r>
            <a:endParaRPr lang="es-MX" sz="2000" kern="0" dirty="0">
              <a:latin typeface="Arial" pitchFamily="34" charset="0"/>
              <a:cs typeface="Arial" pitchFamily="34" charset="0"/>
            </a:endParaRPr>
          </a:p>
        </p:txBody>
      </p:sp>
      <p:pic>
        <p:nvPicPr>
          <p:cNvPr id="4" name="Picture 4" descr="j0407632"/>
          <p:cNvPicPr>
            <a:picLocks noChangeAspect="1" noChangeArrowheads="1"/>
          </p:cNvPicPr>
          <p:nvPr/>
        </p:nvPicPr>
        <p:blipFill>
          <a:blip r:embed="rId2">
            <a:lum contrast="72000"/>
            <a:grayscl/>
            <a:extLst>
              <a:ext uri="{28A0092B-C50C-407E-A947-70E740481C1C}">
                <a14:useLocalDpi xmlns:a14="http://schemas.microsoft.com/office/drawing/2010/main" val="0"/>
              </a:ext>
            </a:extLst>
          </a:blip>
          <a:srcRect l="10089" t="5319" r="11798" b="6926"/>
          <a:stretch>
            <a:fillRect/>
          </a:stretch>
        </p:blipFill>
        <p:spPr bwMode="auto">
          <a:xfrm>
            <a:off x="6230308" y="1704439"/>
            <a:ext cx="16652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072352" y="4721541"/>
            <a:ext cx="1981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SzTx/>
              <a:buFontTx/>
              <a:buNone/>
            </a:pPr>
            <a:r>
              <a:rPr lang="en-US" altLang="en-US" sz="1600" dirty="0">
                <a:latin typeface="Times New Roman" panose="02020603050405020304" pitchFamily="18" charset="0"/>
                <a:cs typeface="Arial" panose="020B0604020202020204" pitchFamily="34" charset="0"/>
              </a:rPr>
              <a:t>Note: many charges were filed under more than one basis</a:t>
            </a:r>
            <a:endParaRPr lang="es-MX" altLang="en-US" sz="1600" dirty="0">
              <a:latin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404682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381000"/>
            <a:ext cx="5562600" cy="707886"/>
          </a:xfrm>
          <a:prstGeom prst="rect">
            <a:avLst/>
          </a:prstGeom>
          <a:noFill/>
        </p:spPr>
        <p:txBody>
          <a:bodyPr wrap="square" rtlCol="0">
            <a:spAutoFit/>
          </a:bodyPr>
          <a:lstStyle/>
          <a:p>
            <a:r>
              <a:rPr lang="en-US" sz="4000" dirty="0" smtClean="0">
                <a:solidFill>
                  <a:srgbClr val="C19859"/>
                </a:solidFill>
              </a:rPr>
              <a:t>How to Protect Yourself</a:t>
            </a:r>
            <a:endParaRPr lang="en-US" sz="4000" dirty="0">
              <a:solidFill>
                <a:srgbClr val="C19859"/>
              </a:solidFill>
            </a:endParaRPr>
          </a:p>
        </p:txBody>
      </p:sp>
      <p:sp>
        <p:nvSpPr>
          <p:cNvPr id="3" name="Content Placeholder 2"/>
          <p:cNvSpPr txBox="1">
            <a:spLocks/>
          </p:cNvSpPr>
          <p:nvPr/>
        </p:nvSpPr>
        <p:spPr>
          <a:xfrm>
            <a:off x="1143000" y="1600200"/>
            <a:ext cx="7162800" cy="45720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Learn about fair housing laws</a:t>
            </a:r>
          </a:p>
          <a:p>
            <a:pPr>
              <a:buFont typeface="Wingdings" panose="05000000000000000000" pitchFamily="2" charset="2"/>
              <a:buChar char="q"/>
              <a:defRPr/>
            </a:pPr>
            <a:r>
              <a:rPr lang="en-US" sz="2400" dirty="0" smtClean="0">
                <a:cs typeface="Arial" charset="0"/>
              </a:rPr>
              <a:t>Make sure your staff and agents follow the law</a:t>
            </a:r>
          </a:p>
          <a:p>
            <a:pPr>
              <a:buFont typeface="Wingdings" panose="05000000000000000000" pitchFamily="2" charset="2"/>
              <a:buChar char="q"/>
              <a:defRPr/>
            </a:pPr>
            <a:r>
              <a:rPr lang="en-US" sz="2400" dirty="0" smtClean="0">
                <a:cs typeface="Arial" charset="0"/>
              </a:rPr>
              <a:t>Challenge your stereotypes (attend diversity training)</a:t>
            </a:r>
          </a:p>
          <a:p>
            <a:pPr>
              <a:buFont typeface="Wingdings" panose="05000000000000000000" pitchFamily="2" charset="2"/>
              <a:buChar char="q"/>
              <a:defRPr/>
            </a:pPr>
            <a:r>
              <a:rPr lang="en-US" sz="2400" dirty="0" smtClean="0">
                <a:cs typeface="Arial" charset="0"/>
              </a:rPr>
              <a:t>Have policies and practices and follow them consistently</a:t>
            </a:r>
          </a:p>
        </p:txBody>
      </p:sp>
    </p:spTree>
    <p:extLst>
      <p:ext uri="{BB962C8B-B14F-4D97-AF65-F5344CB8AC3E}">
        <p14:creationId xmlns:p14="http://schemas.microsoft.com/office/powerpoint/2010/main" val="1063657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19859"/>
                </a:solidFill>
              </a:rPr>
              <a:t>Ordinance Requirements</a:t>
            </a:r>
            <a:endParaRPr lang="en-US" dirty="0">
              <a:solidFill>
                <a:srgbClr val="C19859"/>
              </a:solidFill>
            </a:endParaRPr>
          </a:p>
        </p:txBody>
      </p:sp>
      <p:sp>
        <p:nvSpPr>
          <p:cNvPr id="3" name="Content Placeholder 2"/>
          <p:cNvSpPr>
            <a:spLocks noGrp="1"/>
          </p:cNvSpPr>
          <p:nvPr>
            <p:ph idx="1"/>
          </p:nvPr>
        </p:nvSpPr>
        <p:spPr>
          <a:xfrm>
            <a:off x="1961317" y="1981200"/>
            <a:ext cx="5713092" cy="4000066"/>
          </a:xfrm>
        </p:spPr>
        <p:txBody>
          <a:bodyPr>
            <a:normAutofit fontScale="92500"/>
          </a:bodyPr>
          <a:lstStyle/>
          <a:p>
            <a:r>
              <a:rPr lang="en-US" dirty="0" smtClean="0"/>
              <a:t>Attend and complete the seminar</a:t>
            </a:r>
          </a:p>
          <a:p>
            <a:r>
              <a:rPr lang="en-US" dirty="0" smtClean="0"/>
              <a:t>All new property managers must be trained within 3 months of hire</a:t>
            </a:r>
          </a:p>
          <a:p>
            <a:pPr lvl="1"/>
            <a:r>
              <a:rPr lang="en-US" dirty="0" smtClean="0"/>
              <a:t>Turn in signed registration form</a:t>
            </a:r>
          </a:p>
          <a:p>
            <a:pPr lvl="1"/>
            <a:r>
              <a:rPr lang="en-US" dirty="0" smtClean="0"/>
              <a:t>Adopt a Crime Free Lease Addendum</a:t>
            </a:r>
          </a:p>
          <a:p>
            <a:pPr lvl="2"/>
            <a:r>
              <a:rPr lang="en-US" dirty="0" smtClean="0"/>
              <a:t>Addendums are available during the seminar</a:t>
            </a:r>
          </a:p>
          <a:p>
            <a:pPr lvl="1"/>
            <a:r>
              <a:rPr lang="en-US" dirty="0" smtClean="0"/>
              <a:t>Lease addendum must be utilized with all future leases</a:t>
            </a:r>
          </a:p>
          <a:p>
            <a:pPr lvl="1"/>
            <a:r>
              <a:rPr lang="en-US" dirty="0" smtClean="0"/>
              <a:t>All reference information in this presentation can be found at</a:t>
            </a:r>
          </a:p>
          <a:p>
            <a:pPr marL="342900" lvl="1" indent="0">
              <a:buNone/>
            </a:pPr>
            <a:r>
              <a:rPr lang="en-US" sz="2800" dirty="0" smtClean="0"/>
              <a:t>        www.cityofaltonil.com</a:t>
            </a:r>
          </a:p>
        </p:txBody>
      </p:sp>
    </p:spTree>
    <p:extLst>
      <p:ext uri="{BB962C8B-B14F-4D97-AF65-F5344CB8AC3E}">
        <p14:creationId xmlns:p14="http://schemas.microsoft.com/office/powerpoint/2010/main" val="141088231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228600"/>
            <a:ext cx="6553200" cy="1323439"/>
          </a:xfrm>
          <a:prstGeom prst="rect">
            <a:avLst/>
          </a:prstGeom>
          <a:noFill/>
        </p:spPr>
        <p:txBody>
          <a:bodyPr wrap="square" rtlCol="0">
            <a:spAutoFit/>
          </a:bodyPr>
          <a:lstStyle/>
          <a:p>
            <a:pPr algn="ctr"/>
            <a:r>
              <a:rPr lang="en-US" sz="4000" dirty="0" smtClean="0">
                <a:solidFill>
                  <a:srgbClr val="C19859"/>
                </a:solidFill>
              </a:rPr>
              <a:t>Who is Bound by the Fair Housing Laws?</a:t>
            </a:r>
            <a:endParaRPr lang="en-US" sz="4000" dirty="0">
              <a:solidFill>
                <a:srgbClr val="C19859"/>
              </a:solidFill>
            </a:endParaRPr>
          </a:p>
        </p:txBody>
      </p:sp>
      <p:sp>
        <p:nvSpPr>
          <p:cNvPr id="3" name="Rectangle 3"/>
          <p:cNvSpPr txBox="1">
            <a:spLocks noChangeArrowheads="1"/>
          </p:cNvSpPr>
          <p:nvPr/>
        </p:nvSpPr>
        <p:spPr>
          <a:xfrm>
            <a:off x="1279634" y="1586198"/>
            <a:ext cx="6477000" cy="3429000"/>
          </a:xfrm>
          <a:prstGeom prst="rect">
            <a:avLst/>
          </a:prstGeom>
        </p:spPr>
        <p:txBody>
          <a:bodyPr>
            <a:noAutofit/>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marL="274320" indent="-274320">
              <a:spcBef>
                <a:spcPts val="580"/>
              </a:spcBef>
              <a:spcAft>
                <a:spcPts val="0"/>
              </a:spcAft>
              <a:buFont typeface="Wingdings 2"/>
              <a:buNone/>
              <a:defRPr/>
            </a:pPr>
            <a:r>
              <a:rPr lang="en-US" sz="2400" dirty="0" smtClean="0">
                <a:cs typeface="Arial" pitchFamily="34" charset="0"/>
              </a:rPr>
              <a:t>Any person engaging in real estate transactions:</a:t>
            </a:r>
          </a:p>
          <a:p>
            <a:pPr marL="533400" indent="-533400">
              <a:lnSpc>
                <a:spcPct val="90000"/>
              </a:lnSpc>
              <a:spcBef>
                <a:spcPts val="580"/>
              </a:spcBef>
              <a:spcAft>
                <a:spcPts val="0"/>
              </a:spcAft>
              <a:buFont typeface="Wingdings" panose="05000000000000000000" pitchFamily="2" charset="2"/>
              <a:buChar char="q"/>
              <a:defRPr/>
            </a:pPr>
            <a:r>
              <a:rPr lang="en-US" sz="2400" dirty="0" smtClean="0">
                <a:cs typeface="Arial" pitchFamily="34" charset="0"/>
              </a:rPr>
              <a:t>Landlords </a:t>
            </a:r>
          </a:p>
          <a:p>
            <a:pPr marL="533400" indent="-533400">
              <a:lnSpc>
                <a:spcPct val="90000"/>
              </a:lnSpc>
              <a:spcBef>
                <a:spcPts val="580"/>
              </a:spcBef>
              <a:spcAft>
                <a:spcPts val="0"/>
              </a:spcAft>
              <a:buFont typeface="Wingdings" panose="05000000000000000000" pitchFamily="2" charset="2"/>
              <a:buChar char="q"/>
              <a:defRPr/>
            </a:pPr>
            <a:r>
              <a:rPr lang="en-US" sz="2400" dirty="0" smtClean="0">
                <a:cs typeface="Arial" pitchFamily="34" charset="0"/>
              </a:rPr>
              <a:t>Property owners</a:t>
            </a:r>
          </a:p>
          <a:p>
            <a:pPr marL="533400" indent="-533400">
              <a:lnSpc>
                <a:spcPct val="90000"/>
              </a:lnSpc>
              <a:spcBef>
                <a:spcPts val="580"/>
              </a:spcBef>
              <a:spcAft>
                <a:spcPts val="0"/>
              </a:spcAft>
              <a:buFont typeface="Wingdings" panose="05000000000000000000" pitchFamily="2" charset="2"/>
              <a:buChar char="q"/>
              <a:defRPr/>
            </a:pPr>
            <a:r>
              <a:rPr lang="en-US" sz="2400" dirty="0" smtClean="0">
                <a:cs typeface="Arial" pitchFamily="34" charset="0"/>
              </a:rPr>
              <a:t>Property management companies </a:t>
            </a:r>
          </a:p>
          <a:p>
            <a:pPr marL="533400" indent="-533400">
              <a:lnSpc>
                <a:spcPct val="90000"/>
              </a:lnSpc>
              <a:spcBef>
                <a:spcPts val="580"/>
              </a:spcBef>
              <a:spcAft>
                <a:spcPts val="0"/>
              </a:spcAft>
              <a:buFont typeface="Wingdings" panose="05000000000000000000" pitchFamily="2" charset="2"/>
              <a:buChar char="q"/>
              <a:defRPr/>
            </a:pPr>
            <a:r>
              <a:rPr lang="en-US" sz="2400" dirty="0" smtClean="0">
                <a:cs typeface="Arial" pitchFamily="34" charset="0"/>
              </a:rPr>
              <a:t>Condominium or housing associations</a:t>
            </a:r>
          </a:p>
          <a:p>
            <a:pPr marL="533400" indent="-533400">
              <a:lnSpc>
                <a:spcPct val="90000"/>
              </a:lnSpc>
              <a:spcBef>
                <a:spcPts val="580"/>
              </a:spcBef>
              <a:spcAft>
                <a:spcPts val="0"/>
              </a:spcAft>
              <a:buFont typeface="Wingdings" panose="05000000000000000000" pitchFamily="2" charset="2"/>
              <a:buChar char="q"/>
              <a:defRPr/>
            </a:pPr>
            <a:r>
              <a:rPr lang="en-US" sz="2400" dirty="0" smtClean="0">
                <a:cs typeface="Arial" pitchFamily="34" charset="0"/>
              </a:rPr>
              <a:t>Real estate brokers, salespersons and appraisers </a:t>
            </a:r>
          </a:p>
          <a:p>
            <a:pPr marL="533400" indent="-533400">
              <a:lnSpc>
                <a:spcPct val="90000"/>
              </a:lnSpc>
              <a:spcBef>
                <a:spcPts val="580"/>
              </a:spcBef>
              <a:spcAft>
                <a:spcPts val="0"/>
              </a:spcAft>
              <a:buFont typeface="Wingdings" panose="05000000000000000000" pitchFamily="2" charset="2"/>
              <a:buChar char="q"/>
              <a:defRPr/>
            </a:pPr>
            <a:r>
              <a:rPr lang="en-US" sz="2400" dirty="0" smtClean="0">
                <a:cs typeface="Arial" pitchFamily="34" charset="0"/>
              </a:rPr>
              <a:t>Agents of all the above</a:t>
            </a:r>
          </a:p>
          <a:p>
            <a:pPr marL="274320" indent="-274320">
              <a:spcBef>
                <a:spcPts val="580"/>
              </a:spcBef>
              <a:spcAft>
                <a:spcPts val="0"/>
              </a:spcAft>
              <a:buFont typeface="Wingdings" panose="05000000000000000000" pitchFamily="2" charset="2"/>
              <a:buChar char="q"/>
              <a:defRPr/>
            </a:pPr>
            <a:r>
              <a:rPr lang="en-US" sz="2400" dirty="0" smtClean="0">
                <a:cs typeface="Arial" pitchFamily="34" charset="0"/>
              </a:rPr>
              <a:t>And…</a:t>
            </a:r>
          </a:p>
        </p:txBody>
      </p:sp>
    </p:spTree>
    <p:extLst>
      <p:ext uri="{BB962C8B-B14F-4D97-AF65-F5344CB8AC3E}">
        <p14:creationId xmlns:p14="http://schemas.microsoft.com/office/powerpoint/2010/main" val="105174238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81000"/>
            <a:ext cx="1828800" cy="707886"/>
          </a:xfrm>
          <a:prstGeom prst="rect">
            <a:avLst/>
          </a:prstGeom>
          <a:noFill/>
        </p:spPr>
        <p:txBody>
          <a:bodyPr wrap="square" rtlCol="0">
            <a:spAutoFit/>
          </a:bodyPr>
          <a:lstStyle/>
          <a:p>
            <a:r>
              <a:rPr lang="en-US" sz="4000" dirty="0" smtClean="0">
                <a:solidFill>
                  <a:srgbClr val="C19859"/>
                </a:solidFill>
              </a:rPr>
              <a:t>And…</a:t>
            </a:r>
            <a:endParaRPr lang="en-US" sz="4000" dirty="0">
              <a:solidFill>
                <a:srgbClr val="C19859"/>
              </a:solidFill>
            </a:endParaRPr>
          </a:p>
        </p:txBody>
      </p:sp>
      <p:sp>
        <p:nvSpPr>
          <p:cNvPr id="3" name="Rectangle 5"/>
          <p:cNvSpPr txBox="1">
            <a:spLocks noChangeArrowheads="1"/>
          </p:cNvSpPr>
          <p:nvPr/>
        </p:nvSpPr>
        <p:spPr>
          <a:xfrm>
            <a:off x="1295400" y="1447800"/>
            <a:ext cx="7239000" cy="4073525"/>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marL="533400" indent="-533400">
              <a:buFont typeface="Wingdings" panose="05000000000000000000" pitchFamily="2" charset="2"/>
              <a:buChar char="q"/>
              <a:defRPr/>
            </a:pPr>
            <a:r>
              <a:rPr lang="en-US" sz="2400" dirty="0" smtClean="0">
                <a:cs typeface="Arial" charset="0"/>
              </a:rPr>
              <a:t>Lending institutions and their agents</a:t>
            </a:r>
          </a:p>
          <a:p>
            <a:pPr marL="533400" indent="-533400">
              <a:buFont typeface="Wingdings" panose="05000000000000000000" pitchFamily="2" charset="2"/>
              <a:buChar char="q"/>
              <a:defRPr/>
            </a:pPr>
            <a:r>
              <a:rPr lang="en-US" sz="2400" dirty="0" smtClean="0">
                <a:cs typeface="Arial" charset="0"/>
              </a:rPr>
              <a:t>Building developers and architects and their agents</a:t>
            </a:r>
          </a:p>
          <a:p>
            <a:pPr marL="533400" indent="-533400">
              <a:buFont typeface="Wingdings" panose="05000000000000000000" pitchFamily="2" charset="2"/>
              <a:buChar char="q"/>
              <a:defRPr/>
            </a:pPr>
            <a:r>
              <a:rPr lang="en-US" sz="2400" dirty="0" smtClean="0">
                <a:cs typeface="Arial" charset="0"/>
              </a:rPr>
              <a:t>Insurance companies</a:t>
            </a:r>
          </a:p>
          <a:p>
            <a:pPr marL="533400" indent="-533400">
              <a:buFont typeface="Wingdings" panose="05000000000000000000" pitchFamily="2" charset="2"/>
              <a:buChar char="q"/>
              <a:defRPr/>
            </a:pPr>
            <a:r>
              <a:rPr lang="en-US" sz="2400" dirty="0" smtClean="0">
                <a:cs typeface="Arial" charset="0"/>
              </a:rPr>
              <a:t>Newspapers </a:t>
            </a:r>
          </a:p>
          <a:p>
            <a:pPr marL="533400" indent="-533400">
              <a:buFont typeface="Wingdings" panose="05000000000000000000" pitchFamily="2" charset="2"/>
              <a:buChar char="q"/>
              <a:defRPr/>
            </a:pPr>
            <a:r>
              <a:rPr lang="en-US" sz="2400" dirty="0" smtClean="0">
                <a:cs typeface="Arial" charset="0"/>
              </a:rPr>
              <a:t>Municipalities</a:t>
            </a:r>
          </a:p>
        </p:txBody>
      </p:sp>
      <p:pic>
        <p:nvPicPr>
          <p:cNvPr id="4" name="Picture 5" descr="Scales of justice, representing law and govern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4724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3671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62200" y="533400"/>
            <a:ext cx="4267200" cy="707886"/>
          </a:xfrm>
          <a:prstGeom prst="rect">
            <a:avLst/>
          </a:prstGeom>
          <a:noFill/>
        </p:spPr>
        <p:txBody>
          <a:bodyPr wrap="square" rtlCol="0">
            <a:spAutoFit/>
          </a:bodyPr>
          <a:lstStyle/>
          <a:p>
            <a:r>
              <a:rPr lang="en-US" sz="4000" dirty="0" smtClean="0">
                <a:solidFill>
                  <a:srgbClr val="C19859"/>
                </a:solidFill>
              </a:rPr>
              <a:t>What is Covered?</a:t>
            </a:r>
            <a:endParaRPr lang="en-US" sz="4000" dirty="0">
              <a:solidFill>
                <a:srgbClr val="C19859"/>
              </a:solidFill>
            </a:endParaRPr>
          </a:p>
        </p:txBody>
      </p:sp>
      <p:sp>
        <p:nvSpPr>
          <p:cNvPr id="3" name="Rectangle 3"/>
          <p:cNvSpPr txBox="1">
            <a:spLocks noChangeArrowheads="1"/>
          </p:cNvSpPr>
          <p:nvPr/>
        </p:nvSpPr>
        <p:spPr>
          <a:xfrm>
            <a:off x="1219200" y="2286000"/>
            <a:ext cx="6553200" cy="4419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Both commercial and residential transactions are covered:</a:t>
            </a:r>
          </a:p>
          <a:p>
            <a:pPr lvl="1">
              <a:buClr>
                <a:schemeClr val="accent1"/>
              </a:buClr>
              <a:defRPr/>
            </a:pPr>
            <a:r>
              <a:rPr lang="en-US" sz="2400" dirty="0" smtClean="0">
                <a:cs typeface="Arial" charset="0"/>
              </a:rPr>
              <a:t>State law covers all real property for sale, exchange, rental or lease</a:t>
            </a:r>
          </a:p>
          <a:p>
            <a:pPr lvl="1">
              <a:buClr>
                <a:schemeClr val="accent1"/>
              </a:buClr>
              <a:defRPr/>
            </a:pPr>
            <a:r>
              <a:rPr lang="en-US" sz="2400" dirty="0" smtClean="0">
                <a:cs typeface="Arial" charset="0"/>
              </a:rPr>
              <a:t>For purposes of appraisals and loans, only residential property is covered.</a:t>
            </a:r>
          </a:p>
        </p:txBody>
      </p:sp>
      <p:pic>
        <p:nvPicPr>
          <p:cNvPr id="4" name="Picture 6" descr="C:\Documents and Settings\amber.madden\Local Settings\Temporary Internet Files\Content.IE5\AH9BCR3P\MC90039082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533400"/>
            <a:ext cx="160813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94660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304800"/>
            <a:ext cx="6477000" cy="1323439"/>
          </a:xfrm>
          <a:prstGeom prst="rect">
            <a:avLst/>
          </a:prstGeom>
          <a:noFill/>
        </p:spPr>
        <p:txBody>
          <a:bodyPr wrap="square" rtlCol="0">
            <a:spAutoFit/>
          </a:bodyPr>
          <a:lstStyle/>
          <a:p>
            <a:pPr algn="ctr"/>
            <a:r>
              <a:rPr lang="en-US" sz="4000" dirty="0" smtClean="0">
                <a:solidFill>
                  <a:srgbClr val="C19859"/>
                </a:solidFill>
              </a:rPr>
              <a:t>What Do Fair Housing Laws Prohibit?</a:t>
            </a:r>
            <a:endParaRPr lang="en-US" sz="4000" dirty="0">
              <a:solidFill>
                <a:srgbClr val="C19859"/>
              </a:solidFill>
            </a:endParaRPr>
          </a:p>
        </p:txBody>
      </p:sp>
      <p:sp>
        <p:nvSpPr>
          <p:cNvPr id="3" name="Rectangle 3"/>
          <p:cNvSpPr txBox="1">
            <a:spLocks noChangeArrowheads="1"/>
          </p:cNvSpPr>
          <p:nvPr/>
        </p:nvSpPr>
        <p:spPr>
          <a:xfrm>
            <a:off x="1066800" y="1905000"/>
            <a:ext cx="7620000" cy="3657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Discrimination in the sale or rental of real estate</a:t>
            </a:r>
          </a:p>
          <a:p>
            <a:pPr lvl="2">
              <a:lnSpc>
                <a:spcPct val="90000"/>
              </a:lnSpc>
              <a:buClr>
                <a:schemeClr val="accent1"/>
              </a:buClr>
              <a:defRPr/>
            </a:pPr>
            <a:r>
              <a:rPr lang="en-US" sz="2400" dirty="0" smtClean="0">
                <a:cs typeface="Arial" charset="0"/>
              </a:rPr>
              <a:t>Racial steering</a:t>
            </a:r>
          </a:p>
          <a:p>
            <a:pPr lvl="2">
              <a:lnSpc>
                <a:spcPct val="90000"/>
              </a:lnSpc>
              <a:buClr>
                <a:schemeClr val="accent1"/>
              </a:buClr>
              <a:defRPr/>
            </a:pPr>
            <a:r>
              <a:rPr lang="en-US" sz="2400" dirty="0" smtClean="0">
                <a:cs typeface="Arial" charset="0"/>
              </a:rPr>
              <a:t>Discouraging</a:t>
            </a:r>
          </a:p>
          <a:p>
            <a:pPr lvl="2">
              <a:lnSpc>
                <a:spcPct val="90000"/>
              </a:lnSpc>
              <a:buClr>
                <a:schemeClr val="accent1"/>
              </a:buClr>
              <a:defRPr/>
            </a:pPr>
            <a:r>
              <a:rPr lang="en-US" sz="2400" dirty="0" smtClean="0">
                <a:cs typeface="Arial" charset="0"/>
              </a:rPr>
              <a:t>Exaggerating drawbacks</a:t>
            </a:r>
          </a:p>
          <a:p>
            <a:pPr lvl="2">
              <a:lnSpc>
                <a:spcPct val="90000"/>
              </a:lnSpc>
              <a:buClr>
                <a:schemeClr val="accent1"/>
              </a:buClr>
              <a:defRPr/>
            </a:pPr>
            <a:r>
              <a:rPr lang="en-US" sz="2400" dirty="0" smtClean="0">
                <a:cs typeface="Arial" charset="0"/>
              </a:rPr>
              <a:t>Failing to mention positives</a:t>
            </a:r>
          </a:p>
          <a:p>
            <a:pPr lvl="2">
              <a:lnSpc>
                <a:spcPct val="90000"/>
              </a:lnSpc>
              <a:buClr>
                <a:schemeClr val="accent1"/>
              </a:buClr>
              <a:defRPr/>
            </a:pPr>
            <a:r>
              <a:rPr lang="en-US" sz="2400" dirty="0" smtClean="0">
                <a:cs typeface="Arial" charset="0"/>
              </a:rPr>
              <a:t>Communicating incompatibility</a:t>
            </a:r>
          </a:p>
          <a:p>
            <a:pPr lvl="2">
              <a:lnSpc>
                <a:spcPct val="90000"/>
              </a:lnSpc>
              <a:buClr>
                <a:schemeClr val="accent1"/>
              </a:buClr>
              <a:defRPr/>
            </a:pPr>
            <a:r>
              <a:rPr lang="en-US" sz="2400" dirty="0" smtClean="0">
                <a:cs typeface="Arial" charset="0"/>
              </a:rPr>
              <a:t>Segregating</a:t>
            </a:r>
          </a:p>
          <a:p>
            <a:pPr>
              <a:buFont typeface="Wingdings" panose="05000000000000000000" pitchFamily="2" charset="2"/>
              <a:buChar char="q"/>
              <a:defRPr/>
            </a:pPr>
            <a:endParaRPr lang="en-US" sz="2800" dirty="0" smtClean="0"/>
          </a:p>
        </p:txBody>
      </p:sp>
    </p:spTree>
    <p:extLst>
      <p:ext uri="{BB962C8B-B14F-4D97-AF65-F5344CB8AC3E}">
        <p14:creationId xmlns:p14="http://schemas.microsoft.com/office/powerpoint/2010/main" val="8416102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304800"/>
            <a:ext cx="6705600" cy="1323439"/>
          </a:xfrm>
          <a:prstGeom prst="rect">
            <a:avLst/>
          </a:prstGeom>
          <a:noFill/>
        </p:spPr>
        <p:txBody>
          <a:bodyPr wrap="square" rtlCol="0">
            <a:spAutoFit/>
          </a:bodyPr>
          <a:lstStyle/>
          <a:p>
            <a:pPr algn="ctr"/>
            <a:r>
              <a:rPr lang="en-US" sz="4000" dirty="0" smtClean="0">
                <a:solidFill>
                  <a:srgbClr val="C19859"/>
                </a:solidFill>
              </a:rPr>
              <a:t>What Else Do Fair Housing Laws Prohibit?</a:t>
            </a:r>
            <a:endParaRPr lang="en-US" sz="4000" dirty="0">
              <a:solidFill>
                <a:srgbClr val="C19859"/>
              </a:solidFill>
            </a:endParaRPr>
          </a:p>
        </p:txBody>
      </p:sp>
      <p:sp>
        <p:nvSpPr>
          <p:cNvPr id="3" name="Rectangle 3"/>
          <p:cNvSpPr txBox="1">
            <a:spLocks noChangeArrowheads="1"/>
          </p:cNvSpPr>
          <p:nvPr/>
        </p:nvSpPr>
        <p:spPr>
          <a:xfrm>
            <a:off x="1143000" y="1676400"/>
            <a:ext cx="6858000" cy="48006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Discrimination in the terms, conditions or privileges of a real estate transaction </a:t>
            </a:r>
          </a:p>
          <a:p>
            <a:pPr lvl="1">
              <a:buClr>
                <a:schemeClr val="accent1"/>
              </a:buClr>
              <a:defRPr/>
            </a:pPr>
            <a:r>
              <a:rPr lang="en-US" sz="2400" dirty="0" smtClean="0">
                <a:cs typeface="Arial" charset="0"/>
              </a:rPr>
              <a:t>Sexual harassment and harassment</a:t>
            </a:r>
          </a:p>
          <a:p>
            <a:pPr lvl="1">
              <a:buClr>
                <a:schemeClr val="accent1"/>
              </a:buClr>
              <a:defRPr/>
            </a:pPr>
            <a:r>
              <a:rPr lang="en-US" sz="2400" dirty="0" smtClean="0">
                <a:cs typeface="Arial" charset="0"/>
              </a:rPr>
              <a:t>Insurance redlining</a:t>
            </a:r>
          </a:p>
          <a:p>
            <a:pPr lvl="1">
              <a:buClr>
                <a:schemeClr val="accent1"/>
              </a:buClr>
              <a:defRPr/>
            </a:pPr>
            <a:r>
              <a:rPr lang="en-US" sz="2400" dirty="0" smtClean="0">
                <a:cs typeface="Arial" charset="0"/>
              </a:rPr>
              <a:t>Refusal to provide municipal services or property or hazard insurance for a dwelling</a:t>
            </a:r>
          </a:p>
          <a:p>
            <a:pPr lvl="1">
              <a:buClr>
                <a:schemeClr val="accent1"/>
              </a:buClr>
              <a:defRPr/>
            </a:pPr>
            <a:r>
              <a:rPr lang="en-US" sz="2400" dirty="0" smtClean="0">
                <a:cs typeface="Arial" charset="0"/>
              </a:rPr>
              <a:t>Differential treatment (repairs, lease violation notices)</a:t>
            </a:r>
          </a:p>
          <a:p>
            <a:pPr>
              <a:buFont typeface="Wingdings" panose="05000000000000000000" pitchFamily="2" charset="2"/>
              <a:buChar char="q"/>
              <a:defRPr/>
            </a:pPr>
            <a:endParaRPr lang="en-US" dirty="0" smtClean="0"/>
          </a:p>
        </p:txBody>
      </p:sp>
    </p:spTree>
    <p:extLst>
      <p:ext uri="{BB962C8B-B14F-4D97-AF65-F5344CB8AC3E}">
        <p14:creationId xmlns:p14="http://schemas.microsoft.com/office/powerpoint/2010/main" val="376969533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705600" cy="707886"/>
          </a:xfrm>
          <a:prstGeom prst="rect">
            <a:avLst/>
          </a:prstGeom>
          <a:noFill/>
        </p:spPr>
        <p:txBody>
          <a:bodyPr wrap="square" rtlCol="0">
            <a:spAutoFit/>
          </a:bodyPr>
          <a:lstStyle/>
          <a:p>
            <a:r>
              <a:rPr lang="en-US" sz="4000" dirty="0" smtClean="0">
                <a:solidFill>
                  <a:srgbClr val="C19859"/>
                </a:solidFill>
              </a:rPr>
              <a:t>Discriminating in Advertising</a:t>
            </a:r>
            <a:endParaRPr lang="en-US" sz="4000" dirty="0">
              <a:solidFill>
                <a:srgbClr val="C19859"/>
              </a:solidFill>
            </a:endParaRPr>
          </a:p>
        </p:txBody>
      </p:sp>
      <p:sp>
        <p:nvSpPr>
          <p:cNvPr id="3" name="Rectangle 3"/>
          <p:cNvSpPr txBox="1">
            <a:spLocks noChangeArrowheads="1"/>
          </p:cNvSpPr>
          <p:nvPr/>
        </p:nvSpPr>
        <p:spPr>
          <a:xfrm>
            <a:off x="1397000" y="1676400"/>
            <a:ext cx="6502400" cy="31242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Printing, circulating, posting, mailing, or publishing a written or oral statement, advertisement or sign indicating an intent to discriminate on a prohibited basis</a:t>
            </a:r>
          </a:p>
        </p:txBody>
      </p:sp>
      <p:pic>
        <p:nvPicPr>
          <p:cNvPr id="4" name="Picture 4" descr="C:\Documents and Settings\amber.madden\Local Settings\Temporary Internet Files\Content.IE5\62P46Z7G\MC900238365[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4489450"/>
            <a:ext cx="214884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http://t1.gstatic.com/images?q=tbn:ANd9GcRBO8ov4ax9HiMSl7mRtyvV1UmDOixnPy0NJeLGDIyygtXibXmzt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489450"/>
            <a:ext cx="2411413"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5478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04800"/>
            <a:ext cx="6705600" cy="1323439"/>
          </a:xfrm>
          <a:prstGeom prst="rect">
            <a:avLst/>
          </a:prstGeom>
          <a:noFill/>
        </p:spPr>
        <p:txBody>
          <a:bodyPr wrap="square" rtlCol="0">
            <a:spAutoFit/>
          </a:bodyPr>
          <a:lstStyle/>
          <a:p>
            <a:pPr algn="ctr"/>
            <a:r>
              <a:rPr lang="en-US" sz="4000" dirty="0" smtClean="0">
                <a:solidFill>
                  <a:srgbClr val="C19859"/>
                </a:solidFill>
              </a:rPr>
              <a:t>Applies to Anyone Placing Ads:</a:t>
            </a:r>
            <a:endParaRPr lang="en-US" sz="4000" dirty="0">
              <a:solidFill>
                <a:srgbClr val="C19859"/>
              </a:solidFill>
            </a:endParaRPr>
          </a:p>
        </p:txBody>
      </p:sp>
      <p:sp>
        <p:nvSpPr>
          <p:cNvPr id="3" name="Rectangle 3"/>
          <p:cNvSpPr txBox="1">
            <a:spLocks noChangeArrowheads="1"/>
          </p:cNvSpPr>
          <p:nvPr/>
        </p:nvSpPr>
        <p:spPr>
          <a:xfrm>
            <a:off x="1181100" y="1905000"/>
            <a:ext cx="6934200" cy="23622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Landlords, home sellers, housing providers, realtors, lenders</a:t>
            </a:r>
          </a:p>
          <a:p>
            <a:pPr>
              <a:buFont typeface="Wingdings" panose="05000000000000000000" pitchFamily="2" charset="2"/>
              <a:buChar char="q"/>
              <a:defRPr/>
            </a:pPr>
            <a:r>
              <a:rPr lang="en-US" sz="2400" dirty="0" smtClean="0">
                <a:cs typeface="Arial" charset="0"/>
              </a:rPr>
              <a:t>Ad agencies, publishers, newspapers, directories, multiple listing services</a:t>
            </a:r>
          </a:p>
          <a:p>
            <a:pPr>
              <a:defRPr/>
            </a:pPr>
            <a:endParaRPr lang="en-US" dirty="0" smtClean="0"/>
          </a:p>
        </p:txBody>
      </p:sp>
      <p:pic>
        <p:nvPicPr>
          <p:cNvPr id="4" name="Picture 5" descr="C:\Documents and Settings\amber.madden\Local Settings\Temporary Internet Files\Content.IE5\YZQIC613\MC90038948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4648200"/>
            <a:ext cx="1916113"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107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858000" cy="1323439"/>
          </a:xfrm>
          <a:prstGeom prst="rect">
            <a:avLst/>
          </a:prstGeom>
          <a:noFill/>
        </p:spPr>
        <p:txBody>
          <a:bodyPr wrap="square" rtlCol="0">
            <a:spAutoFit/>
          </a:bodyPr>
          <a:lstStyle/>
          <a:p>
            <a:pPr algn="ctr"/>
            <a:r>
              <a:rPr lang="en-US" sz="4000" dirty="0" smtClean="0">
                <a:solidFill>
                  <a:srgbClr val="C19859"/>
                </a:solidFill>
              </a:rPr>
              <a:t>ADVERTISING: Is This Legal?</a:t>
            </a:r>
            <a:endParaRPr lang="en-US" sz="4000" dirty="0">
              <a:solidFill>
                <a:srgbClr val="C19859"/>
              </a:solidFill>
            </a:endParaRPr>
          </a:p>
        </p:txBody>
      </p:sp>
      <p:sp>
        <p:nvSpPr>
          <p:cNvPr id="3" name="TextBox 1"/>
          <p:cNvSpPr txBox="1">
            <a:spLocks noChangeArrowheads="1"/>
          </p:cNvSpPr>
          <p:nvPr/>
        </p:nvSpPr>
        <p:spPr bwMode="auto">
          <a:xfrm>
            <a:off x="1295400" y="1828800"/>
            <a:ext cx="6858000" cy="43402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Font typeface="Wingdings" panose="05000000000000000000" pitchFamily="2" charset="2"/>
              <a:buNone/>
            </a:pPr>
            <a:r>
              <a:rPr lang="en-US" altLang="en-US" sz="2800" b="1" dirty="0">
                <a:latin typeface="Times New Roman" panose="02020603050405020304" pitchFamily="18" charset="0"/>
              </a:rPr>
              <a:t>APARTMENT FOR RENT</a:t>
            </a:r>
          </a:p>
          <a:p>
            <a:pPr algn="ctr">
              <a:spcBef>
                <a:spcPct val="0"/>
              </a:spcBef>
              <a:buClrTx/>
              <a:buSzTx/>
              <a:buFont typeface="Wingdings" panose="05000000000000000000" pitchFamily="2" charset="2"/>
              <a:buNone/>
            </a:pPr>
            <a:endParaRPr lang="en-US" altLang="en-US" sz="2800" b="1" dirty="0">
              <a:latin typeface="Times New Roman" panose="02020603050405020304" pitchFamily="18" charset="0"/>
            </a:endParaRPr>
          </a:p>
          <a:p>
            <a:pPr algn="ctr">
              <a:spcBef>
                <a:spcPct val="0"/>
              </a:spcBef>
              <a:buClrTx/>
              <a:buSzTx/>
              <a:buFont typeface="Wingdings" panose="05000000000000000000" pitchFamily="2" charset="2"/>
              <a:buNone/>
            </a:pPr>
            <a:r>
              <a:rPr lang="en-US" altLang="en-US" sz="2800" dirty="0">
                <a:latin typeface="Times New Roman" panose="02020603050405020304" pitchFamily="18" charset="0"/>
              </a:rPr>
              <a:t>2 Bedroom/2 Bath, $1500 per month</a:t>
            </a:r>
          </a:p>
          <a:p>
            <a:pPr algn="ctr">
              <a:spcBef>
                <a:spcPct val="0"/>
              </a:spcBef>
              <a:buClrTx/>
              <a:buSzTx/>
              <a:buFont typeface="Wingdings" panose="05000000000000000000" pitchFamily="2" charset="2"/>
              <a:buNone/>
            </a:pPr>
            <a:r>
              <a:rPr lang="en-US" altLang="en-US" sz="2800" dirty="0">
                <a:latin typeface="Times New Roman" panose="02020603050405020304" pitchFamily="18" charset="0"/>
              </a:rPr>
              <a:t>No more than 2 people preferred</a:t>
            </a:r>
          </a:p>
          <a:p>
            <a:pPr algn="ctr">
              <a:spcBef>
                <a:spcPct val="0"/>
              </a:spcBef>
              <a:buClrTx/>
              <a:buSzTx/>
              <a:buFont typeface="Wingdings" panose="05000000000000000000" pitchFamily="2" charset="2"/>
              <a:buNone/>
            </a:pPr>
            <a:r>
              <a:rPr lang="en-US" altLang="en-US" sz="2800" dirty="0">
                <a:latin typeface="Times New Roman" panose="02020603050405020304" pitchFamily="18" charset="0"/>
              </a:rPr>
              <a:t>Living room has a fireplace, master bedroom has walk-in closet, second bedroom makes for a great office.  Hardwood floors.  Located in a quiet 10 floor building.  Walking distance to the train.</a:t>
            </a:r>
          </a:p>
          <a:p>
            <a:pPr algn="ctr">
              <a:spcBef>
                <a:spcPct val="0"/>
              </a:spcBef>
              <a:buClrTx/>
              <a:buSzTx/>
              <a:buFontTx/>
              <a:buNone/>
            </a:pPr>
            <a:endParaRPr lang="en-US" altLang="en-US" sz="2400" dirty="0">
              <a:latin typeface="Times New Roman" panose="02020603050405020304" pitchFamily="18" charset="0"/>
            </a:endParaRPr>
          </a:p>
        </p:txBody>
      </p:sp>
    </p:spTree>
    <p:extLst>
      <p:ext uri="{BB962C8B-B14F-4D97-AF65-F5344CB8AC3E}">
        <p14:creationId xmlns:p14="http://schemas.microsoft.com/office/powerpoint/2010/main" val="6420616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381000"/>
            <a:ext cx="6629400" cy="1323439"/>
          </a:xfrm>
          <a:prstGeom prst="rect">
            <a:avLst/>
          </a:prstGeom>
          <a:noFill/>
        </p:spPr>
        <p:txBody>
          <a:bodyPr wrap="square" rtlCol="0">
            <a:spAutoFit/>
          </a:bodyPr>
          <a:lstStyle/>
          <a:p>
            <a:pPr algn="ctr"/>
            <a:r>
              <a:rPr lang="en-US" sz="4000" dirty="0" smtClean="0">
                <a:solidFill>
                  <a:srgbClr val="C19859"/>
                </a:solidFill>
              </a:rPr>
              <a:t>Tips for Advertisers – what message are you sending?</a:t>
            </a:r>
            <a:endParaRPr lang="en-US" sz="4000" dirty="0">
              <a:solidFill>
                <a:srgbClr val="C19859"/>
              </a:solidFill>
            </a:endParaRPr>
          </a:p>
        </p:txBody>
      </p:sp>
      <p:sp>
        <p:nvSpPr>
          <p:cNvPr id="3" name="Rectangle 3"/>
          <p:cNvSpPr txBox="1">
            <a:spLocks noChangeArrowheads="1"/>
          </p:cNvSpPr>
          <p:nvPr/>
        </p:nvSpPr>
        <p:spPr>
          <a:xfrm>
            <a:off x="1181100" y="1981200"/>
            <a:ext cx="6858000" cy="2590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Describe the apartment and neighborhood in neutral language</a:t>
            </a:r>
          </a:p>
          <a:p>
            <a:pPr>
              <a:buFont typeface="Wingdings" panose="05000000000000000000" pitchFamily="2" charset="2"/>
              <a:buChar char="q"/>
              <a:defRPr/>
            </a:pPr>
            <a:r>
              <a:rPr lang="en-US" sz="2400" dirty="0" smtClean="0">
                <a:cs typeface="Arial" charset="0"/>
              </a:rPr>
              <a:t>Detail the application procedures</a:t>
            </a:r>
          </a:p>
          <a:p>
            <a:pPr>
              <a:buFont typeface="Wingdings" panose="05000000000000000000" pitchFamily="2" charset="2"/>
              <a:buChar char="q"/>
              <a:defRPr/>
            </a:pPr>
            <a:r>
              <a:rPr lang="en-US" sz="2400" dirty="0" smtClean="0">
                <a:cs typeface="Arial" charset="0"/>
              </a:rPr>
              <a:t>Give the address/nearest intersection</a:t>
            </a:r>
          </a:p>
          <a:p>
            <a:pPr>
              <a:buFont typeface="Wingdings" panose="05000000000000000000" pitchFamily="2" charset="2"/>
              <a:buChar char="q"/>
              <a:defRPr/>
            </a:pPr>
            <a:r>
              <a:rPr lang="en-US" sz="2400" dirty="0" smtClean="0">
                <a:cs typeface="Arial" charset="0"/>
              </a:rPr>
              <a:t>Use diverse models (race, family type, disability)</a:t>
            </a:r>
          </a:p>
          <a:p>
            <a:pPr>
              <a:buFont typeface="Wingdings" panose="05000000000000000000" pitchFamily="2" charset="2"/>
              <a:buChar char="q"/>
              <a:defRPr/>
            </a:pPr>
            <a:r>
              <a:rPr lang="en-US" sz="2400" dirty="0" smtClean="0">
                <a:cs typeface="Arial" charset="0"/>
              </a:rPr>
              <a:t>Describe the property, not your idea of who would want to live there.</a:t>
            </a:r>
          </a:p>
          <a:p>
            <a:pPr>
              <a:defRPr/>
            </a:pPr>
            <a:endParaRPr lang="en-US" dirty="0" smtClean="0"/>
          </a:p>
        </p:txBody>
      </p:sp>
    </p:spTree>
    <p:extLst>
      <p:ext uri="{BB962C8B-B14F-4D97-AF65-F5344CB8AC3E}">
        <p14:creationId xmlns:p14="http://schemas.microsoft.com/office/powerpoint/2010/main" val="3435711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533400"/>
            <a:ext cx="4724400" cy="707886"/>
          </a:xfrm>
          <a:prstGeom prst="rect">
            <a:avLst/>
          </a:prstGeom>
          <a:noFill/>
        </p:spPr>
        <p:txBody>
          <a:bodyPr wrap="square" rtlCol="0">
            <a:spAutoFit/>
          </a:bodyPr>
          <a:lstStyle/>
          <a:p>
            <a:r>
              <a:rPr lang="en-US" sz="4000" dirty="0" smtClean="0">
                <a:solidFill>
                  <a:srgbClr val="C19859"/>
                </a:solidFill>
              </a:rPr>
              <a:t>Disability Issues</a:t>
            </a:r>
            <a:endParaRPr lang="en-US" sz="4000" dirty="0">
              <a:solidFill>
                <a:srgbClr val="C19859"/>
              </a:solidFill>
            </a:endParaRPr>
          </a:p>
        </p:txBody>
      </p:sp>
      <p:sp>
        <p:nvSpPr>
          <p:cNvPr id="3" name="Rectangle 3"/>
          <p:cNvSpPr txBox="1">
            <a:spLocks noChangeArrowheads="1"/>
          </p:cNvSpPr>
          <p:nvPr/>
        </p:nvSpPr>
        <p:spPr>
          <a:xfrm>
            <a:off x="1447800" y="2057400"/>
            <a:ext cx="6705600" cy="1828800"/>
          </a:xfrm>
          <a:prstGeom prst="rect">
            <a:avLst/>
          </a:prstGeom>
        </p:spPr>
        <p:txBody>
          <a:bodyPr/>
          <a:lstStyle>
            <a:lvl1pPr marL="258366" indent="-258366" algn="l" defTabSz="685800" rtl="0" eaLnBrk="1" latinLnBrk="0" hangingPunct="1">
              <a:lnSpc>
                <a:spcPct val="120000"/>
              </a:lnSpc>
              <a:spcBef>
                <a:spcPts val="750"/>
              </a:spcBef>
              <a:spcAft>
                <a:spcPts val="45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1pPr>
            <a:lvl2pPr marL="5965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2pPr>
            <a:lvl3pPr marL="9441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3pPr>
            <a:lvl4pPr marL="1282304" indent="-253604"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4pPr>
            <a:lvl5pPr marL="1629966" indent="-258366"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1975104"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6pPr>
            <a:lvl7pPr marL="2322576"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7pPr>
            <a:lvl8pPr marL="2670048"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8pPr>
            <a:lvl9pPr marL="3017520" indent="-256032" algn="l" defTabSz="685800" rtl="0" eaLnBrk="1" latinLnBrk="0" hangingPunct="1">
              <a:lnSpc>
                <a:spcPct val="120000"/>
              </a:lnSpc>
              <a:spcBef>
                <a:spcPts val="375"/>
              </a:spcBef>
              <a:spcAft>
                <a:spcPts val="450"/>
              </a:spcAft>
              <a:buClr>
                <a:schemeClr val="accent6"/>
              </a:buClr>
              <a:buSzPct val="90000"/>
              <a:buFont typeface="Wingdings" panose="05000000000000000000" pitchFamily="2" charset="2"/>
              <a:buChar char="§"/>
              <a:defRPr sz="1100" kern="1200" baseline="0">
                <a:solidFill>
                  <a:schemeClr val="tx1"/>
                </a:solidFill>
                <a:effectLst/>
                <a:latin typeface="+mn-lt"/>
                <a:ea typeface="+mn-ea"/>
                <a:cs typeface="+mn-cs"/>
              </a:defRPr>
            </a:lvl9pPr>
          </a:lstStyle>
          <a:p>
            <a:pPr>
              <a:buFont typeface="Wingdings" panose="05000000000000000000" pitchFamily="2" charset="2"/>
              <a:buChar char="q"/>
              <a:defRPr/>
            </a:pPr>
            <a:r>
              <a:rPr lang="en-US" sz="2400" dirty="0" smtClean="0">
                <a:cs typeface="Arial" charset="0"/>
              </a:rPr>
              <a:t>Housing providers must make </a:t>
            </a:r>
            <a:r>
              <a:rPr lang="en-US" sz="2400" b="1" dirty="0" smtClean="0">
                <a:cs typeface="Arial" charset="0"/>
              </a:rPr>
              <a:t>reasonable accommodations or modifications </a:t>
            </a:r>
            <a:r>
              <a:rPr lang="en-US" sz="2400" dirty="0" smtClean="0">
                <a:cs typeface="Arial" charset="0"/>
              </a:rPr>
              <a:t>for persons with disabilities</a:t>
            </a:r>
          </a:p>
          <a:p>
            <a:pPr>
              <a:buFont typeface="Wingdings" panose="05000000000000000000" pitchFamily="2" charset="2"/>
              <a:buNone/>
              <a:defRPr/>
            </a:pPr>
            <a:endParaRPr lang="en-US" dirty="0" smtClean="0"/>
          </a:p>
          <a:p>
            <a:pPr>
              <a:buFont typeface="Wingdings 2" pitchFamily="18" charset="2"/>
              <a:buNone/>
              <a:defRPr/>
            </a:pPr>
            <a:endParaRPr lang="en-US" sz="2800" dirty="0" smtClean="0"/>
          </a:p>
        </p:txBody>
      </p:sp>
      <p:pic>
        <p:nvPicPr>
          <p:cNvPr id="4" name="Picture 4" descr="C:\Documents and Settings\amber.madden\Local Settings\Temporary Internet Files\Content.IE5\46330ZCO\MC900197692[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4038600"/>
            <a:ext cx="328295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0339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M02011646 Darkened picture background with full-color circle NEW.potx" id="{7364EFBA-6F30-4956-8D9C-6921ECFD07B5}" vid="{40D181AA-1051-4200-A3FF-FC2E8F4C4F1D}"/>
    </a:ext>
  </a:extLst>
</a:theme>
</file>

<file path=ppt/theme/theme2.xml><?xml version="1.0" encoding="utf-8"?>
<a:theme xmlns:a="http://schemas.openxmlformats.org/drawingml/2006/main" name="Madiso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178B2DAB-5DDE-4060-A857-D2E1CDA925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TM03457496[[fn=Parallax]]</Template>
  <TotalTime>3300</TotalTime>
  <Words>3986</Words>
  <Application>Microsoft Office PowerPoint</Application>
  <PresentationFormat>On-screen Show (4:3)</PresentationFormat>
  <Paragraphs>624</Paragraphs>
  <Slides>166</Slides>
  <Notes>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3</vt:i4>
      </vt:variant>
      <vt:variant>
        <vt:lpstr>Slide Titles</vt:lpstr>
      </vt:variant>
      <vt:variant>
        <vt:i4>166</vt:i4>
      </vt:variant>
    </vt:vector>
  </HeadingPairs>
  <TitlesOfParts>
    <vt:vector size="180" baseType="lpstr">
      <vt:lpstr>Arial</vt:lpstr>
      <vt:lpstr>Calibri</vt:lpstr>
      <vt:lpstr>Century Gothic</vt:lpstr>
      <vt:lpstr>Georgia</vt:lpstr>
      <vt:lpstr>MS Shell Dlg 2</vt:lpstr>
      <vt:lpstr>Times New Roman</vt:lpstr>
      <vt:lpstr>Wingdings</vt:lpstr>
      <vt:lpstr>Wingdings 2</vt:lpstr>
      <vt:lpstr>Wingdings 3</vt:lpstr>
      <vt:lpstr>Office Theme</vt:lpstr>
      <vt:lpstr>Madison</vt:lpstr>
      <vt:lpstr>Document</vt:lpstr>
      <vt:lpstr>ClipArt</vt:lpstr>
      <vt:lpstr>Acrobat Document</vt:lpstr>
      <vt:lpstr>Alton, Illinois</vt:lpstr>
      <vt:lpstr>Welcome!</vt:lpstr>
      <vt:lpstr>Disclaimer:</vt:lpstr>
      <vt:lpstr>CFMH originated in Mesa, AZ in 1992</vt:lpstr>
      <vt:lpstr>PowerPoint Presentation</vt:lpstr>
      <vt:lpstr>What is Multi-Housing?</vt:lpstr>
      <vt:lpstr>The Crime Free Housing Program has been successfully applied to single family home rentals</vt:lpstr>
      <vt:lpstr>Other Towns Doing Crime Free</vt:lpstr>
      <vt:lpstr>Ordinance Requirements</vt:lpstr>
      <vt:lpstr>Crime Free Addendum</vt:lpstr>
      <vt:lpstr>PowerPoint Presentation</vt:lpstr>
      <vt:lpstr>Why are YOU here?</vt:lpstr>
      <vt:lpstr>PowerPoint Presentation</vt:lpstr>
      <vt:lpstr>PowerPoint Presentation</vt:lpstr>
      <vt:lpstr>PowerPoint Presentation</vt:lpstr>
      <vt:lpstr>Criminals Prefer Rentals</vt:lpstr>
      <vt:lpstr>CFMH Program Goals</vt:lpstr>
      <vt:lpstr>PowerPoint Presentation</vt:lpstr>
      <vt:lpstr>ALTON CRIME FREE MULTI-HOUSING PROGRAM</vt:lpstr>
      <vt:lpstr>We view criminals like weeds…</vt:lpstr>
      <vt:lpstr>To understand crime…</vt:lpstr>
      <vt:lpstr>Most criminals look for:</vt:lpstr>
      <vt:lpstr>RISK MANAGEMENT How You Manage the Risk of a Loss</vt:lpstr>
      <vt:lpstr>RISK AVOIDANCE (No measurable cost)</vt:lpstr>
      <vt:lpstr>RISK REDUCTION (No measurable cost)</vt:lpstr>
      <vt:lpstr>PowerPoint Presentation</vt:lpstr>
      <vt:lpstr>RISK TRANSFERENCE (Spend a little money now to save a lot of money later)</vt:lpstr>
      <vt:lpstr>RISK SPREADING (No measurable cost)</vt:lpstr>
      <vt:lpstr>RISK ACCEPTANCE (Costs nothing - - DO nothing)</vt:lpstr>
      <vt:lpstr>Premise Liability:</vt:lpstr>
      <vt:lpstr>WHO is Liable? Anthony Triplett – Cable Repairman</vt:lpstr>
      <vt:lpstr>PowerPoint Presentation</vt:lpstr>
      <vt:lpstr>How Can You Predict Who Will Be a Criminal? </vt:lpstr>
      <vt:lpstr>Who has the POWER?</vt:lpstr>
      <vt:lpstr>PowerPoint Presentation</vt:lpstr>
      <vt:lpstr>PowerPoint Presentation</vt:lpstr>
      <vt:lpstr>PowerPoint Presentation</vt:lpstr>
      <vt:lpstr>PowerPoint Presentation</vt:lpstr>
      <vt:lpstr>PowerPoint Presentation</vt:lpstr>
      <vt:lpstr>Training Topics in the Seminar</vt:lpstr>
      <vt:lpstr>PowerPoint Presentation</vt:lpstr>
      <vt:lpstr>Mandatory C.P.T.E.D. Requirements:</vt:lpstr>
      <vt:lpstr>PowerPoint Presentation</vt:lpstr>
      <vt:lpstr>C.P.T.E.D.</vt:lpstr>
      <vt:lpstr>SURVEILLA NCE:</vt:lpstr>
      <vt:lpstr>Preparing the Property</vt:lpstr>
      <vt:lpstr>Access Control:</vt:lpstr>
      <vt:lpstr>Access Control:</vt:lpstr>
      <vt:lpstr>Access Control: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Criminals Ask Themselves…</vt:lpstr>
      <vt:lpstr>Policing and the Air Displacement Theory</vt:lpstr>
      <vt:lpstr>PowerPoint Presentation</vt:lpstr>
      <vt:lpstr>Federal Fair Housing Laws: </vt:lpstr>
      <vt:lpstr>PowerPoint Presentation</vt:lpstr>
      <vt:lpstr>Recent Concerns</vt:lpstr>
      <vt:lpstr>Medical Marijuana</vt:lpstr>
      <vt:lpstr>Have a Statement of Rental Policy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Inspect? Something Else to Keep in Mind</vt:lpstr>
      <vt:lpstr>UNFIT FOR OCCUPANCY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Smoke/Carbon Monoxide and Door Closers</vt:lpstr>
      <vt:lpstr>PowerPoint Presentation</vt:lpstr>
      <vt:lpstr>PowerPoint Presentation</vt:lpstr>
      <vt:lpstr>Other Common Rental Issues</vt:lpstr>
      <vt:lpstr>PowerPoint Presentation</vt:lpstr>
      <vt:lpstr>PowerPoint Presentation</vt:lpstr>
      <vt:lpstr>PowerPoint Presentation</vt:lpstr>
      <vt:lpstr>PowerPoint Presentation</vt:lpstr>
      <vt:lpstr>PowerPoint Presentation</vt:lpstr>
    </vt:vector>
  </TitlesOfParts>
  <Company>City of Alton, Illinois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Alton, Illinois</dc:title>
  <dc:creator>Jessica Voss</dc:creator>
  <cp:lastModifiedBy>Vincent Warlick</cp:lastModifiedBy>
  <cp:revision>131</cp:revision>
  <dcterms:created xsi:type="dcterms:W3CDTF">2018-12-10T16:13:35Z</dcterms:created>
  <dcterms:modified xsi:type="dcterms:W3CDTF">2019-03-21T14:13:33Z</dcterms:modified>
</cp:coreProperties>
</file>